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65" r:id="rId2"/>
    <p:sldId id="373" r:id="rId3"/>
    <p:sldId id="447" r:id="rId4"/>
    <p:sldId id="442" r:id="rId5"/>
    <p:sldId id="443" r:id="rId6"/>
    <p:sldId id="444" r:id="rId7"/>
    <p:sldId id="476" r:id="rId8"/>
    <p:sldId id="506" r:id="rId9"/>
    <p:sldId id="477" r:id="rId10"/>
    <p:sldId id="479" r:id="rId11"/>
    <p:sldId id="480" r:id="rId12"/>
    <p:sldId id="481" r:id="rId13"/>
    <p:sldId id="482" r:id="rId14"/>
    <p:sldId id="483" r:id="rId15"/>
    <p:sldId id="484" r:id="rId16"/>
    <p:sldId id="485" r:id="rId17"/>
    <p:sldId id="507" r:id="rId18"/>
    <p:sldId id="445" r:id="rId19"/>
    <p:sldId id="486" r:id="rId20"/>
    <p:sldId id="487" r:id="rId21"/>
    <p:sldId id="488" r:id="rId22"/>
    <p:sldId id="489" r:id="rId23"/>
    <p:sldId id="490" r:id="rId24"/>
    <p:sldId id="491" r:id="rId25"/>
    <p:sldId id="449" r:id="rId26"/>
    <p:sldId id="492" r:id="rId27"/>
    <p:sldId id="493" r:id="rId28"/>
    <p:sldId id="494" r:id="rId29"/>
    <p:sldId id="495" r:id="rId30"/>
    <p:sldId id="496" r:id="rId31"/>
    <p:sldId id="497" r:id="rId32"/>
    <p:sldId id="498" r:id="rId33"/>
    <p:sldId id="450" r:id="rId34"/>
    <p:sldId id="499" r:id="rId35"/>
    <p:sldId id="500" r:id="rId36"/>
    <p:sldId id="501" r:id="rId37"/>
    <p:sldId id="502" r:id="rId38"/>
    <p:sldId id="503" r:id="rId39"/>
    <p:sldId id="504" r:id="rId40"/>
    <p:sldId id="505" r:id="rId41"/>
    <p:sldId id="451" r:id="rId42"/>
    <p:sldId id="453" r:id="rId43"/>
    <p:sldId id="454" r:id="rId44"/>
    <p:sldId id="455" r:id="rId45"/>
    <p:sldId id="456" r:id="rId46"/>
    <p:sldId id="457" r:id="rId47"/>
    <p:sldId id="458" r:id="rId48"/>
    <p:sldId id="459" r:id="rId49"/>
    <p:sldId id="460" r:id="rId50"/>
    <p:sldId id="461" r:id="rId51"/>
    <p:sldId id="462" r:id="rId52"/>
    <p:sldId id="463" r:id="rId53"/>
    <p:sldId id="452" r:id="rId54"/>
    <p:sldId id="464" r:id="rId55"/>
    <p:sldId id="465" r:id="rId56"/>
    <p:sldId id="466" r:id="rId57"/>
    <p:sldId id="467" r:id="rId58"/>
    <p:sldId id="468" r:id="rId59"/>
    <p:sldId id="469" r:id="rId60"/>
    <p:sldId id="470" r:id="rId61"/>
    <p:sldId id="471" r:id="rId62"/>
    <p:sldId id="472" r:id="rId63"/>
    <p:sldId id="473" r:id="rId64"/>
    <p:sldId id="474" r:id="rId65"/>
    <p:sldId id="475" r:id="rId66"/>
    <p:sldId id="448" r:id="rId67"/>
  </p:sldIdLst>
  <p:sldSz cx="9144000" cy="6858000" type="screen4x3"/>
  <p:notesSz cx="6858000" cy="9144000"/>
  <p:embeddedFontLst>
    <p:embeddedFont>
      <p:font typeface="맑은 고딕" pitchFamily="50" charset="-127"/>
      <p:regular r:id="rId70"/>
      <p:bold r:id="rId71"/>
    </p:embeddedFont>
    <p:embeddedFont>
      <p:font typeface="HY견고딕" pitchFamily="18" charset="-127"/>
      <p:regular r:id="rId72"/>
    </p:embeddedFont>
    <p:embeddedFont>
      <p:font typeface="Tahoma" pitchFamily="34" charset="0"/>
      <p:regular r:id="rId73"/>
      <p:bold r:id="rId74"/>
    </p:embeddedFont>
    <p:embeddedFont>
      <p:font typeface="Arial Black" pitchFamily="34" charset="0"/>
      <p:bold r:id="rId75"/>
    </p:embeddedFont>
    <p:embeddedFont>
      <p:font typeface="함초롬돋움" pitchFamily="50" charset="-127"/>
      <p:regular r:id="rId76"/>
      <p:bold r:id="rId77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591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E96"/>
    <a:srgbClr val="FF7C80"/>
    <a:srgbClr val="FDEBD7"/>
    <a:srgbClr val="F505F5"/>
    <a:srgbClr val="F765E2"/>
    <a:srgbClr val="96CFAC"/>
    <a:srgbClr val="F6AD3A"/>
    <a:srgbClr val="FABE00"/>
    <a:srgbClr val="02AF7E"/>
    <a:srgbClr val="F49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3C9CE1-47A4-4032-B144-32DEAC0A1E99}" v="892" dt="2021-08-21T09:31:24.503"/>
    <p1510:client id="{CA471DBB-46B0-4A43-9368-14646BEAB5F3}" v="887" dt="2021-08-21T08:49:03.4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92734" autoAdjust="0"/>
  </p:normalViewPr>
  <p:slideViewPr>
    <p:cSldViewPr>
      <p:cViewPr varScale="1">
        <p:scale>
          <a:sx n="107" d="100"/>
          <a:sy n="107" d="100"/>
        </p:scale>
        <p:origin x="-2040" y="-96"/>
      </p:cViewPr>
      <p:guideLst>
        <p:guide orient="horz" pos="591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150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2021-09-09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2021-09-09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65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369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5485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>
            <a:extLst>
              <a:ext uri="{FF2B5EF4-FFF2-40B4-BE49-F238E27FC236}">
                <a16:creationId xmlns=""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73" y="6112178"/>
            <a:ext cx="1182855" cy="1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66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2050" name="Picture 2" descr="D:\01_출간예정\짧고 굵게 배오는 자바 웹 프로그래밍(황희정)\04_신간안내\01_표지\A557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" b="9551"/>
          <a:stretch/>
        </p:blipFill>
        <p:spPr bwMode="auto">
          <a:xfrm>
            <a:off x="2268642" y="532645"/>
            <a:ext cx="4606716" cy="522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44655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u="none" dirty="0">
                <a:ea typeface="맑은 고딕" pitchFamily="50" charset="-127"/>
              </a:rPr>
              <a:t>[</a:t>
            </a:r>
            <a:r>
              <a:rPr kumimoji="0" lang="ko-KR" altLang="en-US" sz="1600" b="1" u="none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u="none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황희정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u="none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u="none" spc="-100" baseline="0" dirty="0">
                <a:ea typeface="맑은 고딕" pitchFamily="50" charset="-127"/>
              </a:rPr>
              <a:t>.</a:t>
            </a: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</a:t>
            </a:r>
            <a:r>
              <a:rPr kumimoji="0" lang="ko-KR" altLang="en-US" sz="1400" u="none" baseline="0" dirty="0">
                <a:solidFill>
                  <a:srgbClr val="222222"/>
                </a:solidFill>
                <a:ea typeface="맑은 고딕" pitchFamily="50" charset="-127"/>
              </a:rPr>
              <a:t> 강의 보조 자료로 제공되는 것으로 무단으로 전제하거나 배포하는 것을 금합니다</a:t>
            </a:r>
            <a:r>
              <a:rPr kumimoji="0" lang="en-US" altLang="ko-KR" sz="1400" u="none" baseline="0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none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Picture 4" descr="C:\Users\김현용\Desktop\제호.jpg">
            <a:extLst>
              <a:ext uri="{FF2B5EF4-FFF2-40B4-BE49-F238E27FC236}">
                <a16:creationId xmlns=""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581" y="5661248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66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20688"/>
            <a:ext cx="2191125" cy="89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151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1800" b="0" i="0" u="none" strike="noStrike" kern="1200" baseline="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E84E96"/>
          </a:solidFill>
          <a:ln>
            <a:noFill/>
          </a:ln>
          <a:ex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 smtClean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66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pic>
        <p:nvPicPr>
          <p:cNvPr id="8" name="Picture 2" descr="D:\01_출간예정\짧고 굵게 배오는 자바 웹 프로그래밍(황희정)\05_도서관리\03_부속자료\01_강의교안\레이어 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" y="4109746"/>
            <a:ext cx="2789111" cy="275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463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E84E96"/>
              </a:solidFill>
            </a:endParaRP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66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339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66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580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이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66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20688"/>
            <a:ext cx="2191125" cy="89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434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66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FF7C80"/>
              </a:buClr>
              <a:buSzPct val="100000"/>
              <a:buFont typeface="Wingdings" panose="05000000000000000000" pitchFamily="2" charset="2"/>
              <a:buChar char="n"/>
              <a:defRPr sz="18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6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146814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550209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239052" y="116632"/>
            <a:ext cx="7077364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66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chemeClr val="accent6">
                  <a:lumMod val="50000"/>
                </a:schemeClr>
              </a:buClr>
              <a:buSzPct val="100000"/>
              <a:buFont typeface="+mj-lt"/>
              <a:buAutoNum type="arabicParenR"/>
              <a:defRPr sz="16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4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356184" y="155984"/>
            <a:ext cx="8761706" cy="378705"/>
            <a:chOff x="348020" y="236156"/>
            <a:chExt cx="8761706" cy="378705"/>
          </a:xfrm>
        </p:grpSpPr>
        <p:sp>
          <p:nvSpPr>
            <p:cNvPr id="2" name="양쪽 모서리가 둥근 사각형 1"/>
            <p:cNvSpPr/>
            <p:nvPr userDrawn="1"/>
          </p:nvSpPr>
          <p:spPr>
            <a:xfrm>
              <a:off x="348020" y="236156"/>
              <a:ext cx="862584" cy="378705"/>
            </a:xfrm>
            <a:prstGeom prst="round2SameRect">
              <a:avLst/>
            </a:prstGeom>
            <a:solidFill>
              <a:srgbClr val="FDEBD7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연결선 6"/>
            <p:cNvCxnSpPr/>
            <p:nvPr userDrawn="1"/>
          </p:nvCxnSpPr>
          <p:spPr>
            <a:xfrm>
              <a:off x="1218812" y="614861"/>
              <a:ext cx="7890914" cy="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073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76375" y="2565400"/>
            <a:ext cx="597594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b="1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Thank</a:t>
            </a:r>
            <a:r>
              <a:rPr lang="en-US" altLang="ko-KR" sz="8000" b="1" baseline="0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 you!</a:t>
            </a:r>
            <a:endParaRPr lang="ko-KR" altLang="en-US" sz="8000" b="1" dirty="0">
              <a:solidFill>
                <a:srgbClr val="FF7C80"/>
              </a:solidFill>
              <a:latin typeface="Arial Black" pitchFamily="34" charset="0"/>
              <a:ea typeface="+mn-ea"/>
            </a:endParaRPr>
          </a:p>
        </p:txBody>
      </p:sp>
      <p:pic>
        <p:nvPicPr>
          <p:cNvPr id="4" name="Picture 4" descr="C:\Users\김현용\Desktop\제호.jpg">
            <a:extLst>
              <a:ext uri="{FF2B5EF4-FFF2-40B4-BE49-F238E27FC236}">
                <a16:creationId xmlns=""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61" y="5645666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6">
            <a:extLst>
              <a:ext uri="{FF2B5EF4-FFF2-40B4-BE49-F238E27FC236}">
                <a16:creationId xmlns="" xmlns:a16="http://schemas.microsoft.com/office/drawing/2014/main" id="{5B2358EA-0EBE-4085-907F-A5C0D19AC1AC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10">
            <a:extLst>
              <a:ext uri="{FF2B5EF4-FFF2-40B4-BE49-F238E27FC236}">
                <a16:creationId xmlns="" xmlns:a16="http://schemas.microsoft.com/office/drawing/2014/main" id="{1ED32BD4-9132-4F42-A9B1-2274388B022B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FDEBD7"/>
          </a:solidFill>
          <a:ln>
            <a:solidFill>
              <a:srgbClr val="FDE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B8637DD-835B-4D0D-A4B3-8FDDB1A2A0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46659" y="6309320"/>
            <a:ext cx="270939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Copyright© 2021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Hanbit</a:t>
            </a: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All rights reserved.</a:t>
            </a:r>
            <a:endParaRPr lang="ko-KR" altLang="ko-KR" sz="1100" dirty="0">
              <a:solidFill>
                <a:schemeClr val="tx1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66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875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2021-09-09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9" r:id="rId2"/>
    <p:sldLayoutId id="2147484233" r:id="rId3"/>
    <p:sldLayoutId id="2147484230" r:id="rId4"/>
    <p:sldLayoutId id="2147484231" r:id="rId5"/>
    <p:sldLayoutId id="2147484232" r:id="rId6"/>
    <p:sldLayoutId id="2147484235" r:id="rId7"/>
    <p:sldLayoutId id="2147484234" r:id="rId8"/>
    <p:sldLayoutId id="2147484228" r:id="rId9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://tomcat.apache.org/download-taglibs.cgi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회원 관리를 위한 </a:t>
            </a:r>
            <a:r>
              <a:rPr lang="en-US" altLang="ko-KR" dirty="0"/>
              <a:t>Member </a:t>
            </a:r>
            <a:r>
              <a:rPr lang="ko-KR" altLang="en-US" dirty="0"/>
              <a:t>클래스를 자바 빈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getter/setter </a:t>
            </a:r>
            <a:r>
              <a:rPr lang="ko-KR" altLang="en-US" dirty="0" err="1"/>
              <a:t>메서드의</a:t>
            </a:r>
            <a:r>
              <a:rPr lang="ko-KR" altLang="en-US" dirty="0"/>
              <a:t>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get/set + </a:t>
            </a:r>
            <a:r>
              <a:rPr lang="ko-KR" altLang="en-US" dirty="0"/>
              <a:t>대문자로 시작되는 </a:t>
            </a:r>
            <a:r>
              <a:rPr lang="ko-KR" altLang="en-US" dirty="0" err="1"/>
              <a:t>변수명</a:t>
            </a:r>
            <a:r>
              <a:rPr lang="ko-KR" altLang="en-US" dirty="0"/>
              <a:t>’의 </a:t>
            </a:r>
            <a:r>
              <a:rPr lang="ko-KR" altLang="en-US" dirty="0" smtClean="0"/>
              <a:t>형태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인자를 </a:t>
            </a:r>
            <a:r>
              <a:rPr lang="ko-KR" altLang="en-US" dirty="0"/>
              <a:t>받아 현재 멤버 변수에 값을 대입하거나 현재 값을 </a:t>
            </a:r>
            <a:r>
              <a:rPr lang="ko-KR" altLang="en-US" dirty="0" err="1"/>
              <a:t>리턴하는</a:t>
            </a:r>
            <a:r>
              <a:rPr lang="ko-KR" altLang="en-US" dirty="0"/>
              <a:t>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물론 </a:t>
            </a:r>
            <a:r>
              <a:rPr lang="ko-KR" altLang="en-US" dirty="0" err="1"/>
              <a:t>메서드</a:t>
            </a:r>
            <a:r>
              <a:rPr lang="ko-KR" altLang="en-US" dirty="0"/>
              <a:t> 내에서 추가적으로 필요한 기능을 구현할 수 있으며 이러한 구조는 객체지향에서 캡슐화의 한 형태이기도 함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296" y="2708920"/>
            <a:ext cx="5699409" cy="2812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634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useBean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액션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useBean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액션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JSP</a:t>
            </a:r>
            <a:r>
              <a:rPr lang="ko-KR" altLang="en-US" dirty="0"/>
              <a:t>에서 자바 빈 객체를 생성하거나 참조하기 위한 액션 </a:t>
            </a:r>
            <a:endParaRPr lang="en-US" altLang="ko-KR" dirty="0" smtClean="0"/>
          </a:p>
          <a:p>
            <a:pPr lvl="1"/>
            <a:r>
              <a:rPr lang="ko-KR" altLang="en-US" dirty="0"/>
              <a:t>매우 유용하지만 </a:t>
            </a:r>
            <a:r>
              <a:rPr lang="en-US" altLang="ko-KR" dirty="0"/>
              <a:t>JSP</a:t>
            </a:r>
            <a:r>
              <a:rPr lang="ko-KR" altLang="en-US" dirty="0"/>
              <a:t>를 단순히 </a:t>
            </a:r>
            <a:r>
              <a:rPr lang="ko-KR" altLang="en-US" dirty="0" err="1"/>
              <a:t>뷰</a:t>
            </a:r>
            <a:r>
              <a:rPr lang="ko-KR" altLang="en-US" dirty="0"/>
              <a:t> 역할로만 사용한다면 사용할 </a:t>
            </a:r>
            <a:r>
              <a:rPr lang="ko-KR" altLang="en-US" dirty="0" smtClean="0"/>
              <a:t>일은 없음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useBean</a:t>
            </a:r>
            <a:r>
              <a:rPr lang="ko-KR" altLang="en-US" dirty="0" smtClean="0"/>
              <a:t>의 기본적인 동작 방식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 err="1"/>
              <a:t>useBean</a:t>
            </a:r>
            <a:r>
              <a:rPr lang="ko-KR" altLang="en-US" dirty="0"/>
              <a:t>을 이용해 만든 객체의 범위는 지정하는 속성인 </a:t>
            </a:r>
            <a:r>
              <a:rPr lang="en-US" altLang="ko-KR" dirty="0"/>
              <a:t>scope</a:t>
            </a:r>
            <a:r>
              <a:rPr lang="ko-KR" altLang="en-US" dirty="0"/>
              <a:t>에 주어진 </a:t>
            </a:r>
            <a:r>
              <a:rPr lang="en-US" altLang="ko-KR" dirty="0"/>
              <a:t>id</a:t>
            </a:r>
            <a:r>
              <a:rPr lang="ko-KR" altLang="en-US" dirty="0"/>
              <a:t>의 객체가 있는지 확인한다</a:t>
            </a:r>
            <a:r>
              <a:rPr lang="en-US" altLang="ko-KR" dirty="0"/>
              <a:t>.</a:t>
            </a:r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객체가 </a:t>
            </a:r>
            <a:r>
              <a:rPr lang="ko-KR" altLang="en-US" dirty="0"/>
              <a:t>없다면 새로 객체를 생성하고 해당 </a:t>
            </a:r>
            <a:r>
              <a:rPr lang="en-US" altLang="ko-KR" dirty="0"/>
              <a:t>scope</a:t>
            </a:r>
            <a:r>
              <a:rPr lang="ko-KR" altLang="en-US" dirty="0"/>
              <a:t>에 저장한다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16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useBean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액션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useBean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액션의 기본 구문과 사용 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en-US" altLang="ko-KR" b="1" dirty="0"/>
              <a:t>id</a:t>
            </a:r>
            <a:r>
              <a:rPr lang="en-US" altLang="ko-KR" dirty="0"/>
              <a:t>: </a:t>
            </a:r>
            <a:r>
              <a:rPr lang="ko-KR" altLang="en-US" dirty="0"/>
              <a:t>자바 빈을 특정 </a:t>
            </a:r>
            <a:r>
              <a:rPr lang="en-US" altLang="ko-KR" dirty="0"/>
              <a:t>scope</a:t>
            </a:r>
            <a:r>
              <a:rPr lang="ko-KR" altLang="en-US" dirty="0"/>
              <a:t>에 저장하거나 가져올 때 사용하는 </a:t>
            </a:r>
            <a:r>
              <a:rPr lang="ko-KR" altLang="en-US" dirty="0" smtClean="0"/>
              <a:t>이름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 </a:t>
            </a:r>
            <a:r>
              <a:rPr lang="ko-KR" altLang="en-US" dirty="0"/>
              <a:t>페이지에서는 해당 </a:t>
            </a:r>
            <a:r>
              <a:rPr lang="ko-KR" altLang="en-US" dirty="0" err="1"/>
              <a:t>인스턴스를</a:t>
            </a:r>
            <a:r>
              <a:rPr lang="ko-KR" altLang="en-US" dirty="0"/>
              <a:t> 참조하기 위한 </a:t>
            </a:r>
            <a:r>
              <a:rPr lang="ko-KR" altLang="en-US" dirty="0" err="1"/>
              <a:t>변수명이</a:t>
            </a:r>
            <a:r>
              <a:rPr lang="ko-KR" altLang="en-US" dirty="0"/>
              <a:t> 됨</a:t>
            </a:r>
            <a:endParaRPr lang="en-US" altLang="ko-KR" dirty="0"/>
          </a:p>
          <a:p>
            <a:pPr lvl="1"/>
            <a:r>
              <a:rPr lang="en-US" altLang="ko-KR" b="1" dirty="0" smtClean="0"/>
              <a:t>scope</a:t>
            </a:r>
            <a:r>
              <a:rPr lang="en-US" altLang="ko-KR" dirty="0"/>
              <a:t>: </a:t>
            </a:r>
            <a:r>
              <a:rPr lang="ko-KR" altLang="en-US" dirty="0"/>
              <a:t>해당 클래스 타입의 객체를 저장하거나 가지고 오는 범위로 내장객체의 </a:t>
            </a:r>
            <a:r>
              <a:rPr lang="ko-KR" altLang="en-US" dirty="0" smtClean="0"/>
              <a:t>일부</a:t>
            </a:r>
            <a:endParaRPr lang="en-US" altLang="ko-KR" dirty="0"/>
          </a:p>
          <a:p>
            <a:pPr lvl="1"/>
            <a:r>
              <a:rPr lang="en-US" altLang="ko-KR" b="1" dirty="0" smtClean="0"/>
              <a:t>class</a:t>
            </a:r>
            <a:r>
              <a:rPr lang="en-US" altLang="ko-KR" dirty="0"/>
              <a:t>: </a:t>
            </a:r>
            <a:r>
              <a:rPr lang="ko-KR" altLang="en-US" dirty="0"/>
              <a:t>생성하거나 참조하려는 객체의 </a:t>
            </a:r>
            <a:r>
              <a:rPr lang="ko-KR" altLang="en-US" dirty="0" err="1" smtClean="0"/>
              <a:t>클래스명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반드시 </a:t>
            </a:r>
            <a:r>
              <a:rPr lang="ko-KR" altLang="en-US" dirty="0" err="1"/>
              <a:t>패키지명까지</a:t>
            </a:r>
            <a:r>
              <a:rPr lang="ko-KR" altLang="en-US" dirty="0"/>
              <a:t> 명시해야 </a:t>
            </a:r>
            <a:r>
              <a:rPr lang="ko-KR" altLang="en-US" dirty="0" smtClean="0"/>
              <a:t>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추상클래스나 </a:t>
            </a:r>
            <a:r>
              <a:rPr lang="ko-KR" altLang="en-US" dirty="0"/>
              <a:t>인터페이스는 사용할 수 </a:t>
            </a:r>
            <a:r>
              <a:rPr lang="ko-KR" altLang="en-US" dirty="0" smtClean="0"/>
              <a:t>없음</a:t>
            </a:r>
            <a:endParaRPr lang="en-US" altLang="ko-KR" dirty="0"/>
          </a:p>
          <a:p>
            <a:pPr lvl="1"/>
            <a:r>
              <a:rPr lang="en-US" altLang="ko-KR" b="1" dirty="0" smtClean="0"/>
              <a:t>type</a:t>
            </a:r>
            <a:r>
              <a:rPr lang="en-US" altLang="ko-KR" dirty="0"/>
              <a:t>: </a:t>
            </a:r>
            <a:r>
              <a:rPr lang="ko-KR" altLang="en-US" dirty="0"/>
              <a:t>특정 타입의 클래스를 명시할 때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추상 </a:t>
            </a:r>
            <a:r>
              <a:rPr lang="ko-KR" altLang="en-US" dirty="0"/>
              <a:t>클래스나 인터페이스</a:t>
            </a:r>
            <a:r>
              <a:rPr lang="en-US" altLang="ko-KR" dirty="0"/>
              <a:t>, </a:t>
            </a:r>
            <a:r>
              <a:rPr lang="ko-KR" altLang="en-US" dirty="0"/>
              <a:t>일반 클래스가 될 수 있으며 </a:t>
            </a:r>
            <a:r>
              <a:rPr lang="en-US" altLang="ko-KR" dirty="0"/>
              <a:t>class </a:t>
            </a:r>
            <a:r>
              <a:rPr lang="ko-KR" altLang="en-US" dirty="0"/>
              <a:t>속성의 클래스에서 상속 혹은 구현이 이루어져야 함</a:t>
            </a:r>
            <a:endParaRPr lang="en-US" altLang="ko-KR" dirty="0"/>
          </a:p>
          <a:p>
            <a:pPr lvl="1"/>
            <a:r>
              <a:rPr lang="en-US" altLang="ko-KR" b="1" dirty="0" err="1" smtClean="0"/>
              <a:t>beanName</a:t>
            </a:r>
            <a:r>
              <a:rPr lang="en-US" altLang="ko-KR" dirty="0"/>
              <a:t>: type</a:t>
            </a:r>
            <a:r>
              <a:rPr lang="ko-KR" altLang="en-US" dirty="0"/>
              <a:t>과 </a:t>
            </a:r>
            <a:r>
              <a:rPr lang="en-US" altLang="ko-KR" dirty="0" err="1"/>
              <a:t>beanName</a:t>
            </a:r>
            <a:r>
              <a:rPr lang="en-US" altLang="ko-KR" dirty="0"/>
              <a:t> </a:t>
            </a:r>
            <a:r>
              <a:rPr lang="ko-KR" altLang="en-US" dirty="0"/>
              <a:t>사용을 통해 </a:t>
            </a:r>
            <a:r>
              <a:rPr lang="en-US" altLang="ko-KR" dirty="0"/>
              <a:t>class </a:t>
            </a:r>
            <a:r>
              <a:rPr lang="ko-KR" altLang="en-US" dirty="0"/>
              <a:t>속성을 대체할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25" y="1217164"/>
            <a:ext cx="6269350" cy="1135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756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useBean</a:t>
            </a:r>
            <a:r>
              <a:rPr lang="ko-KR" altLang="en-US" dirty="0" smtClean="0"/>
              <a:t>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useBean</a:t>
            </a:r>
            <a:r>
              <a:rPr lang="ko-KR" altLang="en-US" dirty="0" smtClean="0"/>
              <a:t>을 주로 활용하는 경우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/>
              <a:t>폼에서 입력한 값을 자바 객체로 연동할 때 </a:t>
            </a:r>
            <a:r>
              <a:rPr lang="ko-KR" altLang="en-US" dirty="0" smtClean="0"/>
              <a:t>주로 활용함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회원 </a:t>
            </a:r>
            <a:r>
              <a:rPr lang="ko-KR" altLang="en-US" dirty="0"/>
              <a:t>가입 페이지에서 아이디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전화번호</a:t>
            </a:r>
            <a:r>
              <a:rPr lang="en-US" altLang="ko-KR" dirty="0"/>
              <a:t>, </a:t>
            </a:r>
            <a:r>
              <a:rPr lang="ko-KR" altLang="en-US" dirty="0"/>
              <a:t>주소 등 여러 정보를 입력하고 가입하는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입력값을</a:t>
            </a:r>
            <a:r>
              <a:rPr lang="ko-KR" altLang="en-US" dirty="0" smtClean="0"/>
              <a:t> </a:t>
            </a:r>
            <a:r>
              <a:rPr lang="ko-KR" altLang="en-US" dirty="0"/>
              <a:t>받아 </a:t>
            </a:r>
            <a:r>
              <a:rPr lang="en-US" altLang="ko-KR" dirty="0"/>
              <a:t>Member </a:t>
            </a:r>
            <a:r>
              <a:rPr lang="ko-KR" altLang="en-US" dirty="0"/>
              <a:t>객체에 넣고 이를 데이터베이스에 저장하기 위한 </a:t>
            </a:r>
            <a:r>
              <a:rPr lang="ko-KR" altLang="en-US" dirty="0" err="1"/>
              <a:t>메서드</a:t>
            </a:r>
            <a:r>
              <a:rPr lang="ko-KR" altLang="en-US" dirty="0"/>
              <a:t> 호출에 인자로 전달해야 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45" y="2999561"/>
            <a:ext cx="6265310" cy="1797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640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useBean</a:t>
            </a:r>
            <a:r>
              <a:rPr lang="ko-KR" altLang="en-US" dirty="0"/>
              <a:t>의 활용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15" y="908720"/>
            <a:ext cx="5717771" cy="51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872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include, forward </a:t>
            </a:r>
            <a:r>
              <a:rPr lang="ko-KR" altLang="en-US" dirty="0" smtClean="0"/>
              <a:t>액션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include </a:t>
            </a:r>
            <a:r>
              <a:rPr lang="ko-KR" altLang="en-US" dirty="0" smtClean="0"/>
              <a:t>액션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</a:t>
            </a:r>
            <a:r>
              <a:rPr lang="ko-KR" altLang="en-US" dirty="0"/>
              <a:t>페이지를 포함한다는 점에서 </a:t>
            </a:r>
            <a:r>
              <a:rPr lang="en-US" altLang="ko-KR" dirty="0"/>
              <a:t>include </a:t>
            </a:r>
            <a:r>
              <a:rPr lang="ko-KR" altLang="en-US" dirty="0"/>
              <a:t>지시어와 동일하지만 처리 과정에서 차이가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b="1" dirty="0" smtClean="0"/>
              <a:t>include </a:t>
            </a:r>
            <a:r>
              <a:rPr lang="ko-KR" altLang="en-US" b="1" dirty="0" smtClean="0"/>
              <a:t>지시어</a:t>
            </a:r>
            <a:r>
              <a:rPr lang="en-US" altLang="ko-KR" dirty="0" smtClean="0"/>
              <a:t>: include</a:t>
            </a:r>
            <a:r>
              <a:rPr lang="ko-KR" altLang="en-US" dirty="0"/>
              <a:t>된 파일 구조를 모두 포함해 하나의 파일로 </a:t>
            </a:r>
            <a:r>
              <a:rPr lang="ko-KR" altLang="en-US" dirty="0" err="1"/>
              <a:t>컴파일한</a:t>
            </a:r>
            <a:r>
              <a:rPr lang="ko-KR" altLang="en-US" dirty="0"/>
              <a:t> 다음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lvl="2"/>
            <a:r>
              <a:rPr lang="en-US" altLang="ko-KR" b="1" dirty="0" smtClean="0"/>
              <a:t>include </a:t>
            </a:r>
            <a:r>
              <a:rPr lang="ko-KR" altLang="en-US" b="1" dirty="0" smtClean="0"/>
              <a:t>액션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include</a:t>
            </a:r>
            <a:r>
              <a:rPr lang="ko-KR" altLang="en-US" dirty="0"/>
              <a:t>된 파일을 각각 호출해 처리된 결과만 포함해 </a:t>
            </a:r>
            <a:r>
              <a:rPr lang="ko-KR" altLang="en-US" dirty="0" smtClean="0"/>
              <a:t>보여줌</a:t>
            </a:r>
            <a:endParaRPr lang="en-US" altLang="ko-KR" dirty="0"/>
          </a:p>
          <a:p>
            <a:pPr lvl="1"/>
            <a:r>
              <a:rPr lang="en-US" altLang="ko-KR" dirty="0" smtClean="0"/>
              <a:t>include </a:t>
            </a:r>
            <a:r>
              <a:rPr lang="ko-KR" altLang="en-US" dirty="0"/>
              <a:t>액션을 사용하여 ‘</a:t>
            </a:r>
            <a:r>
              <a:rPr lang="en-US" altLang="ko-KR" dirty="0" err="1"/>
              <a:t>main.jsp</a:t>
            </a:r>
            <a:r>
              <a:rPr lang="en-US" altLang="ko-KR" dirty="0"/>
              <a:t>’</a:t>
            </a:r>
            <a:r>
              <a:rPr lang="ko-KR" altLang="en-US" dirty="0"/>
              <a:t>에 ‘</a:t>
            </a:r>
            <a:r>
              <a:rPr lang="en-US" altLang="ko-KR" dirty="0" err="1"/>
              <a:t>header.jsp</a:t>
            </a:r>
            <a:r>
              <a:rPr lang="en-US" altLang="ko-KR" dirty="0"/>
              <a:t>’</a:t>
            </a:r>
            <a:r>
              <a:rPr lang="ko-KR" altLang="en-US" dirty="0"/>
              <a:t>를 포함시킨 </a:t>
            </a:r>
            <a:r>
              <a:rPr lang="ko-KR" altLang="en-US" dirty="0" smtClean="0"/>
              <a:t>경우</a:t>
            </a:r>
            <a:endParaRPr lang="en-US" altLang="ko-KR" dirty="0"/>
          </a:p>
          <a:p>
            <a:pPr lvl="2"/>
            <a:r>
              <a:rPr lang="en-US" altLang="ko-KR" dirty="0" smtClean="0"/>
              <a:t>‘</a:t>
            </a:r>
            <a:r>
              <a:rPr lang="en-US" altLang="ko-KR" dirty="0" err="1"/>
              <a:t>main.jsp</a:t>
            </a:r>
            <a:r>
              <a:rPr lang="en-US" altLang="ko-KR" dirty="0"/>
              <a:t>’</a:t>
            </a:r>
            <a:r>
              <a:rPr lang="ko-KR" altLang="en-US" dirty="0"/>
              <a:t>를 호출하면 ‘</a:t>
            </a:r>
            <a:r>
              <a:rPr lang="en-US" altLang="ko-KR" dirty="0" err="1"/>
              <a:t>header.jsp</a:t>
            </a:r>
            <a:r>
              <a:rPr lang="en-US" altLang="ko-KR" dirty="0"/>
              <a:t>’</a:t>
            </a:r>
            <a:r>
              <a:rPr lang="ko-KR" altLang="en-US" dirty="0"/>
              <a:t>의 실행 결과가 포함되어 </a:t>
            </a:r>
            <a:r>
              <a:rPr lang="ko-KR" altLang="en-US" dirty="0" smtClean="0"/>
              <a:t>출력됨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84" y="3300938"/>
            <a:ext cx="6257232" cy="2072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17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include, forward </a:t>
            </a:r>
            <a:r>
              <a:rPr lang="ko-KR" altLang="en-US" dirty="0" smtClean="0"/>
              <a:t>액션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forward </a:t>
            </a:r>
            <a:r>
              <a:rPr lang="ko-KR" altLang="en-US" dirty="0" smtClean="0"/>
              <a:t>액션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클라이언트 </a:t>
            </a:r>
            <a:r>
              <a:rPr lang="ko-KR" altLang="en-US" dirty="0"/>
              <a:t>요청을 다른 페이지로 전환하는 </a:t>
            </a:r>
            <a:r>
              <a:rPr lang="ko-KR" altLang="en-US" dirty="0" smtClean="0"/>
              <a:t>액션</a:t>
            </a:r>
            <a:endParaRPr lang="en-US" altLang="ko-KR" dirty="0" smtClean="0"/>
          </a:p>
          <a:p>
            <a:pPr lvl="1"/>
            <a:r>
              <a:rPr lang="ko-KR" altLang="en-US" dirty="0" err="1"/>
              <a:t>리디렉션</a:t>
            </a:r>
            <a:r>
              <a:rPr lang="en-US" altLang="ko-KR" dirty="0"/>
              <a:t>(</a:t>
            </a:r>
            <a:r>
              <a:rPr lang="en-US" altLang="ko-KR" sz="1200" dirty="0" err="1"/>
              <a:t>response.sendRedirect</a:t>
            </a:r>
            <a:r>
              <a:rPr lang="en-US" altLang="ko-KR" sz="1200" dirty="0"/>
              <a:t>( )</a:t>
            </a:r>
            <a:r>
              <a:rPr lang="en-US" altLang="ko-KR" dirty="0"/>
              <a:t>)</a:t>
            </a:r>
            <a:r>
              <a:rPr lang="ko-KR" altLang="en-US" dirty="0"/>
              <a:t>과 기능적으로 </a:t>
            </a:r>
            <a:r>
              <a:rPr lang="ko-KR" altLang="en-US" dirty="0" smtClean="0"/>
              <a:t>유사하지만 </a:t>
            </a:r>
            <a:r>
              <a:rPr lang="ko-KR" altLang="en-US" dirty="0"/>
              <a:t>내부적으로는 차이가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2"/>
            <a:r>
              <a:rPr lang="ko-KR" altLang="en-US" b="1" dirty="0" err="1" smtClean="0"/>
              <a:t>리디렉션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서버가 클라이언트에게 새로운 페이지로 다시 접속하도록 응답을 보내고</a:t>
            </a:r>
            <a:r>
              <a:rPr lang="en-US" altLang="ko-KR" dirty="0"/>
              <a:t>, </a:t>
            </a:r>
            <a:r>
              <a:rPr lang="ko-KR" altLang="en-US" dirty="0"/>
              <a:t>응답을 받은 클라이언트가 다시 새로운 페이지로 접속하는 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2"/>
            <a:r>
              <a:rPr lang="en-US" altLang="ko-KR" b="1" dirty="0" smtClean="0"/>
              <a:t>forward </a:t>
            </a:r>
            <a:r>
              <a:rPr lang="ko-KR" altLang="en-US" b="1" dirty="0" smtClean="0"/>
              <a:t>액션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클라이언트가 새롭게 접속하는 것이 아니라 서버에서 내부적으로 새로운 페이지로 이동하고 그 페이지의 내용을 클라이언트에게 응답으로 </a:t>
            </a:r>
            <a:r>
              <a:rPr lang="ko-KR" altLang="en-US" dirty="0" smtClean="0"/>
              <a:t>전달하는 방식</a:t>
            </a:r>
            <a:endParaRPr lang="en-US" altLang="ko-KR" dirty="0"/>
          </a:p>
          <a:p>
            <a:pPr lvl="1"/>
            <a:r>
              <a:rPr lang="ko-KR" altLang="en-US" dirty="0"/>
              <a:t>단순한 페이지 이동이 필요한 </a:t>
            </a:r>
            <a:r>
              <a:rPr lang="ko-KR" altLang="en-US" dirty="0" smtClean="0"/>
              <a:t>경우 </a:t>
            </a:r>
            <a:r>
              <a:rPr lang="en-US" altLang="ko-KR" dirty="0" smtClean="0"/>
              <a:t>-</a:t>
            </a:r>
            <a:r>
              <a:rPr lang="ko-KR" altLang="en-US" dirty="0" smtClean="0"/>
              <a:t> </a:t>
            </a:r>
            <a:r>
              <a:rPr lang="ko-KR" altLang="en-US" dirty="0" err="1"/>
              <a:t>리디렉션이</a:t>
            </a:r>
            <a:r>
              <a:rPr lang="ko-KR" altLang="en-US" dirty="0"/>
              <a:t> </a:t>
            </a:r>
            <a:r>
              <a:rPr lang="ko-KR" altLang="en-US" dirty="0" smtClean="0"/>
              <a:t>적합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최초 </a:t>
            </a:r>
            <a:r>
              <a:rPr lang="en-US" altLang="ko-KR" dirty="0"/>
              <a:t>request</a:t>
            </a:r>
            <a:r>
              <a:rPr lang="ko-KR" altLang="en-US" dirty="0"/>
              <a:t>를 유지하거나 </a:t>
            </a:r>
            <a:r>
              <a:rPr lang="en-US" altLang="ko-KR" dirty="0"/>
              <a:t>request</a:t>
            </a:r>
            <a:r>
              <a:rPr lang="ko-KR" altLang="en-US" dirty="0"/>
              <a:t>의 </a:t>
            </a:r>
            <a:r>
              <a:rPr lang="en-US" altLang="ko-KR" dirty="0" err="1"/>
              <a:t>setAttribute</a:t>
            </a:r>
            <a:r>
              <a:rPr lang="en-US" altLang="ko-KR" dirty="0"/>
              <a:t>( )</a:t>
            </a:r>
            <a:r>
              <a:rPr lang="ko-KR" altLang="en-US" dirty="0"/>
              <a:t>로 속성값을 </a:t>
            </a:r>
            <a:r>
              <a:rPr lang="ko-KR" altLang="en-US" dirty="0" smtClean="0"/>
              <a:t>저장하고 </a:t>
            </a:r>
            <a:r>
              <a:rPr lang="ko-KR" altLang="en-US" dirty="0"/>
              <a:t>이를 유지하면서 페이지를 </a:t>
            </a:r>
            <a:r>
              <a:rPr lang="ko-KR" altLang="en-US" dirty="0" smtClean="0"/>
              <a:t>이동하는 경우 </a:t>
            </a:r>
            <a:r>
              <a:rPr lang="en-US" altLang="ko-KR" dirty="0"/>
              <a:t>-</a:t>
            </a:r>
            <a:r>
              <a:rPr lang="ko-KR" altLang="en-US" dirty="0" smtClean="0"/>
              <a:t> </a:t>
            </a:r>
            <a:r>
              <a:rPr lang="en-US" altLang="ko-KR" dirty="0"/>
              <a:t>forward </a:t>
            </a:r>
            <a:r>
              <a:rPr lang="ko-KR" altLang="en-US" dirty="0" smtClean="0"/>
              <a:t>액션이 적합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3222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include, forward </a:t>
            </a:r>
            <a:r>
              <a:rPr lang="ko-KR" altLang="en-US" dirty="0" smtClean="0"/>
              <a:t>액션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forward </a:t>
            </a:r>
            <a:r>
              <a:rPr lang="ko-KR" altLang="en-US" dirty="0" smtClean="0"/>
              <a:t>액션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include </a:t>
            </a:r>
            <a:r>
              <a:rPr lang="ko-KR" altLang="en-US" dirty="0"/>
              <a:t>액션과 마찬가지로 </a:t>
            </a:r>
            <a:r>
              <a:rPr lang="ko-KR" altLang="en-US" dirty="0" err="1"/>
              <a:t>파라미터의</a:t>
            </a:r>
            <a:r>
              <a:rPr lang="ko-KR" altLang="en-US" dirty="0"/>
              <a:t> 추가가 </a:t>
            </a:r>
            <a:r>
              <a:rPr lang="ko-KR" altLang="en-US" dirty="0" smtClean="0"/>
              <a:t>가능함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25" y="1772816"/>
            <a:ext cx="6269350" cy="203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583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n-ea"/>
                <a:ea typeface="+mn-ea"/>
              </a:rPr>
              <a:t>Section </a:t>
            </a:r>
            <a:r>
              <a:rPr lang="en-US" altLang="ko-KR" sz="4000" b="1" dirty="0" smtClean="0">
                <a:latin typeface="+mn-ea"/>
                <a:ea typeface="+mn-ea"/>
              </a:rPr>
              <a:t>02</a:t>
            </a:r>
            <a:endParaRPr lang="en-US" altLang="ko-KR" sz="4000" b="1" dirty="0">
              <a:latin typeface="+mn-ea"/>
              <a:ea typeface="+mn-ea"/>
            </a:endParaRPr>
          </a:p>
          <a:p>
            <a:pPr algn="ctr"/>
            <a:r>
              <a:rPr lang="en-US" altLang="ko-KR" sz="4000" b="1" dirty="0" smtClean="0">
                <a:latin typeface="+mn-ea"/>
                <a:ea typeface="+mn-ea"/>
              </a:rPr>
              <a:t>[</a:t>
            </a:r>
            <a:r>
              <a:rPr lang="ko-KR" altLang="en-US" sz="4000" b="1" dirty="0" smtClean="0">
                <a:latin typeface="+mn-ea"/>
                <a:ea typeface="+mn-ea"/>
              </a:rPr>
              <a:t>실습 </a:t>
            </a:r>
            <a:r>
              <a:rPr lang="en-US" altLang="ko-KR" sz="4000" b="1" dirty="0" smtClean="0">
                <a:latin typeface="+mn-ea"/>
                <a:ea typeface="+mn-ea"/>
              </a:rPr>
              <a:t>7-1] </a:t>
            </a:r>
            <a:r>
              <a:rPr lang="ko-KR" altLang="en-US" sz="4000" b="1" dirty="0" smtClean="0">
                <a:latin typeface="+mn-ea"/>
                <a:ea typeface="+mn-ea"/>
              </a:rPr>
              <a:t>액션 종합 예제 </a:t>
            </a:r>
            <a:r>
              <a:rPr lang="en-US" altLang="ko-KR" sz="4000" b="1" dirty="0" smtClean="0">
                <a:latin typeface="+mn-ea"/>
                <a:ea typeface="+mn-ea"/>
              </a:rPr>
              <a:t>:</a:t>
            </a:r>
          </a:p>
          <a:p>
            <a:pPr algn="ctr"/>
            <a:r>
              <a:rPr lang="ko-KR" altLang="en-US" sz="4000" b="1" dirty="0" smtClean="0">
                <a:latin typeface="+mn-ea"/>
                <a:ea typeface="+mn-ea"/>
              </a:rPr>
              <a:t>계산기 구현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642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액션 종합 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계산기 수현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이번 실습의 흐름</a:t>
            </a:r>
            <a:endParaRPr lang="en-US" altLang="ko-KR" b="1" dirty="0" smtClean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b="1" dirty="0"/>
              <a:t>계산기 화면은 기존 파일을 재활용하여 구현한다</a:t>
            </a:r>
            <a:r>
              <a:rPr lang="en-US" altLang="ko-KR" b="1" dirty="0"/>
              <a:t>.</a:t>
            </a:r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b="1" dirty="0" smtClean="0"/>
              <a:t>자바 </a:t>
            </a:r>
            <a:r>
              <a:rPr lang="ko-KR" altLang="en-US" b="1" dirty="0"/>
              <a:t>빈 객체를 생성한다</a:t>
            </a:r>
            <a:r>
              <a:rPr lang="en-US" altLang="ko-KR" b="1" dirty="0"/>
              <a:t>.</a:t>
            </a:r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b="1" dirty="0" err="1" smtClean="0"/>
              <a:t>useBean</a:t>
            </a:r>
            <a:r>
              <a:rPr lang="en-US" altLang="ko-KR" b="1" dirty="0" smtClean="0"/>
              <a:t> </a:t>
            </a:r>
            <a:r>
              <a:rPr lang="ko-KR" altLang="en-US" b="1" dirty="0"/>
              <a:t>액션으로 </a:t>
            </a:r>
            <a:r>
              <a:rPr lang="ko-KR" altLang="en-US" b="1" dirty="0" err="1"/>
              <a:t>입력값을</a:t>
            </a:r>
            <a:r>
              <a:rPr lang="ko-KR" altLang="en-US" b="1" dirty="0"/>
              <a:t> 처리한다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7-1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75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41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계산기 화면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en-US" altLang="ko-KR" dirty="0" err="1"/>
              <a:t>webapp</a:t>
            </a:r>
            <a:r>
              <a:rPr lang="en-US" altLang="ko-KR" dirty="0"/>
              <a:t>] </a:t>
            </a:r>
            <a:r>
              <a:rPr lang="ko-KR" altLang="en-US" dirty="0"/>
              <a:t>폴더에 </a:t>
            </a:r>
            <a:r>
              <a:rPr lang="en-US" altLang="ko-KR" dirty="0"/>
              <a:t>[ch07] </a:t>
            </a:r>
            <a:r>
              <a:rPr lang="ko-KR" altLang="en-US" dirty="0"/>
              <a:t>폴더를 만든 다음 </a:t>
            </a:r>
            <a:r>
              <a:rPr lang="en-US" altLang="ko-KR" dirty="0"/>
              <a:t>[ch06]</a:t>
            </a:r>
            <a:r>
              <a:rPr lang="ko-KR" altLang="en-US" dirty="0"/>
              <a:t>의 ‘</a:t>
            </a:r>
            <a:r>
              <a:rPr lang="en-US" altLang="ko-KR" dirty="0"/>
              <a:t>calcForm.html’ </a:t>
            </a:r>
            <a:r>
              <a:rPr lang="ko-KR" altLang="en-US" dirty="0"/>
              <a:t>파일을 복사하여 붙여 </a:t>
            </a:r>
            <a:r>
              <a:rPr lang="ko-KR" altLang="en-US" dirty="0" smtClean="0"/>
              <a:t>넣기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5</a:t>
            </a:r>
            <a:r>
              <a:rPr lang="ko-KR" altLang="en-US" dirty="0"/>
              <a:t>행과 </a:t>
            </a:r>
            <a:r>
              <a:rPr lang="en-US" altLang="ko-KR" dirty="0"/>
              <a:t>8</a:t>
            </a:r>
            <a:r>
              <a:rPr lang="ko-KR" altLang="en-US" dirty="0"/>
              <a:t>행의 제목만 수정되며</a:t>
            </a:r>
            <a:r>
              <a:rPr lang="en-US" altLang="ko-KR" dirty="0"/>
              <a:t>, </a:t>
            </a:r>
            <a:r>
              <a:rPr lang="ko-KR" altLang="en-US" dirty="0"/>
              <a:t>다른 부분은 </a:t>
            </a:r>
            <a:r>
              <a:rPr lang="ko-KR" altLang="en-US" dirty="0" smtClean="0"/>
              <a:t>동일함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7-1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976353" y="1897603"/>
            <a:ext cx="5191295" cy="4123685"/>
            <a:chOff x="1907704" y="1556792"/>
            <a:chExt cx="5191295" cy="4123685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704" y="1556792"/>
              <a:ext cx="5191295" cy="25505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723" y="4108065"/>
              <a:ext cx="5181281" cy="15724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1728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빈 객체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dirty="0"/>
              <a:t>계산기 기능 구현을 위해서는 </a:t>
            </a:r>
            <a:r>
              <a:rPr lang="en-US" altLang="ko-KR" dirty="0"/>
              <a:t>2</a:t>
            </a:r>
            <a:r>
              <a:rPr lang="ko-KR" altLang="en-US" dirty="0"/>
              <a:t>개의 숫자를 </a:t>
            </a:r>
            <a:r>
              <a:rPr lang="ko-KR" altLang="en-US" dirty="0" err="1"/>
              <a:t>입력받아</a:t>
            </a:r>
            <a:r>
              <a:rPr lang="ko-KR" altLang="en-US" dirty="0"/>
              <a:t> 계산하는 기능이 </a:t>
            </a:r>
            <a:r>
              <a:rPr lang="ko-KR" altLang="en-US" dirty="0" smtClean="0"/>
              <a:t>필요함 </a:t>
            </a:r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이 </a:t>
            </a:r>
            <a:r>
              <a:rPr lang="ko-KR" altLang="en-US" dirty="0"/>
              <a:t>기능을 </a:t>
            </a:r>
            <a:r>
              <a:rPr lang="en-US" altLang="ko-KR" dirty="0"/>
              <a:t>JSP</a:t>
            </a:r>
            <a:r>
              <a:rPr lang="ko-KR" altLang="en-US" dirty="0"/>
              <a:t>나 </a:t>
            </a:r>
            <a:r>
              <a:rPr lang="ko-KR" altLang="en-US" dirty="0" err="1"/>
              <a:t>서블릿으로</a:t>
            </a:r>
            <a:r>
              <a:rPr lang="ko-KR" altLang="en-US" dirty="0"/>
              <a:t> 구현하지 않고 별도의 클래스로 독립해서 </a:t>
            </a:r>
            <a:r>
              <a:rPr lang="ko-KR" altLang="en-US" dirty="0" smtClean="0"/>
              <a:t>구현함</a:t>
            </a:r>
            <a:endParaRPr lang="en-US" altLang="ko-KR" dirty="0"/>
          </a:p>
          <a:p>
            <a:pPr>
              <a:buFont typeface="+mj-lt"/>
              <a:buAutoNum type="arabicParenR" startAt="2"/>
            </a:pPr>
            <a:r>
              <a:rPr lang="en-US" altLang="ko-KR" dirty="0" smtClean="0"/>
              <a:t>[</a:t>
            </a:r>
            <a:r>
              <a:rPr lang="en-US" altLang="ko-KR" dirty="0" err="1"/>
              <a:t>src</a:t>
            </a:r>
            <a:r>
              <a:rPr lang="en-US" altLang="ko-KR" dirty="0"/>
              <a:t>/main/java]</a:t>
            </a:r>
            <a:r>
              <a:rPr lang="ko-KR" altLang="en-US" dirty="0"/>
              <a:t>에서 </a:t>
            </a:r>
            <a:r>
              <a:rPr lang="en-US" altLang="ko-KR" dirty="0"/>
              <a:t>[ch07] </a:t>
            </a:r>
            <a:r>
              <a:rPr lang="ko-KR" altLang="en-US" dirty="0"/>
              <a:t>패키지를 </a:t>
            </a:r>
            <a:r>
              <a:rPr lang="ko-KR" altLang="en-US" dirty="0" smtClean="0"/>
              <a:t>생성하고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/>
              <a:t>[ch07]</a:t>
            </a:r>
            <a:r>
              <a:rPr lang="ko-KR" altLang="en-US" dirty="0"/>
              <a:t>에서 </a:t>
            </a:r>
            <a:r>
              <a:rPr lang="en-US" altLang="ko-KR" dirty="0"/>
              <a:t>[New] → [class]</a:t>
            </a:r>
            <a:r>
              <a:rPr lang="ko-KR" altLang="en-US" dirty="0"/>
              <a:t>를 클릭하여 새로운 자바 클래스를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클래스의 이름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Calculator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7-1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360" y="2392485"/>
            <a:ext cx="5181281" cy="3752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288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빈 객체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dirty="0"/>
              <a:t>‘</a:t>
            </a:r>
            <a:r>
              <a:rPr lang="en-US" altLang="ko-KR" dirty="0"/>
              <a:t>calcForm.html’</a:t>
            </a:r>
            <a:r>
              <a:rPr lang="ko-KR" altLang="en-US" dirty="0"/>
              <a:t>에서 입력하는 </a:t>
            </a:r>
            <a:r>
              <a:rPr lang="en-US" altLang="ko-KR" dirty="0"/>
              <a:t>2</a:t>
            </a:r>
            <a:r>
              <a:rPr lang="ko-KR" altLang="en-US" dirty="0"/>
              <a:t>개의 숫자와 연산자를 저장하기 위해 </a:t>
            </a:r>
            <a:r>
              <a:rPr lang="en-US" altLang="ko-KR" dirty="0"/>
              <a:t>HTML &lt;form&gt;</a:t>
            </a:r>
            <a:r>
              <a:rPr lang="ko-KR" altLang="en-US" dirty="0"/>
              <a:t>에서와 동일한 이름으로 멤버 변수를 선언하고 </a:t>
            </a:r>
            <a:r>
              <a:rPr lang="en-US" altLang="ko-KR" dirty="0"/>
              <a:t>getter/setter </a:t>
            </a:r>
            <a:r>
              <a:rPr lang="ko-KR" altLang="en-US" dirty="0" err="1"/>
              <a:t>메서드를</a:t>
            </a:r>
            <a:r>
              <a:rPr lang="ko-KR" altLang="en-US" dirty="0"/>
              <a:t> </a:t>
            </a:r>
            <a:r>
              <a:rPr lang="ko-KR" altLang="en-US" dirty="0" smtClean="0"/>
              <a:t>생성함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getter/setter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생성하기</a:t>
            </a:r>
            <a:endParaRPr lang="en-US" altLang="ko-KR" dirty="0"/>
          </a:p>
          <a:p>
            <a:pPr marL="1308100" lvl="2" indent="-342900">
              <a:buFont typeface="+mj-ea"/>
              <a:buAutoNum type="circleNumDbPlain"/>
            </a:pPr>
            <a:r>
              <a:rPr lang="en-US" altLang="ko-KR" dirty="0" smtClean="0"/>
              <a:t>‘Calculator.java’</a:t>
            </a:r>
            <a:r>
              <a:rPr lang="ko-KR" altLang="en-US" dirty="0" smtClean="0"/>
              <a:t>에서 멤버 </a:t>
            </a:r>
            <a:r>
              <a:rPr lang="ko-KR" altLang="en-US" dirty="0"/>
              <a:t>변수만 선언된 상태에서 마우스 오른쪽 버튼을 </a:t>
            </a:r>
            <a:r>
              <a:rPr lang="ko-KR" altLang="en-US" dirty="0" smtClean="0"/>
              <a:t>클릭 </a:t>
            </a:r>
            <a:endParaRPr lang="en-US" altLang="ko-KR" dirty="0" smtClean="0"/>
          </a:p>
          <a:p>
            <a:pPr marL="1308100" lvl="2" indent="-342900">
              <a:buFont typeface="+mj-ea"/>
              <a:buAutoNum type="circleNumDbPlain"/>
            </a:pPr>
            <a:r>
              <a:rPr lang="en-US" altLang="ko-KR" dirty="0" smtClean="0"/>
              <a:t>[</a:t>
            </a:r>
            <a:r>
              <a:rPr lang="en-US" altLang="ko-KR" dirty="0"/>
              <a:t>Source] → [Generate Getters and Setters]</a:t>
            </a:r>
            <a:r>
              <a:rPr lang="ko-KR" altLang="en-US" dirty="0"/>
              <a:t>를 클릭하면 나오는 화면에서 모든 변수를 </a:t>
            </a:r>
            <a:r>
              <a:rPr lang="ko-KR" altLang="en-US" dirty="0" smtClean="0"/>
              <a:t>선택 </a:t>
            </a:r>
            <a:endParaRPr lang="en-US" altLang="ko-KR" dirty="0" smtClean="0"/>
          </a:p>
          <a:p>
            <a:pPr marL="1308100" lvl="2" indent="-342900">
              <a:buFont typeface="+mj-ea"/>
              <a:buAutoNum type="circleNumDbPlain"/>
            </a:pPr>
            <a:r>
              <a:rPr lang="en-US" altLang="ko-KR" dirty="0" smtClean="0"/>
              <a:t>&lt;</a:t>
            </a:r>
            <a:r>
              <a:rPr lang="en-US" altLang="ko-KR" dirty="0"/>
              <a:t>Generate&gt; </a:t>
            </a:r>
            <a:r>
              <a:rPr lang="ko-KR" altLang="en-US" dirty="0"/>
              <a:t>버튼을 누르면 코드가 자동으로 </a:t>
            </a:r>
            <a:r>
              <a:rPr lang="ko-KR" altLang="en-US" dirty="0" smtClean="0"/>
              <a:t>생성됨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7-1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138" y="2798199"/>
            <a:ext cx="2789725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5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useBean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액션으로 </a:t>
            </a:r>
            <a:r>
              <a:rPr lang="ko-KR" altLang="en-US" dirty="0" err="1" smtClean="0"/>
              <a:t>입력값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4"/>
            </a:pPr>
            <a:r>
              <a:rPr lang="ko-KR" altLang="en-US" dirty="0" err="1"/>
              <a:t>입력값을</a:t>
            </a:r>
            <a:r>
              <a:rPr lang="ko-KR" altLang="en-US" dirty="0"/>
              <a:t> </a:t>
            </a:r>
            <a:r>
              <a:rPr lang="en-US" altLang="ko-KR" dirty="0"/>
              <a:t>Calculator </a:t>
            </a:r>
            <a:r>
              <a:rPr lang="ko-KR" altLang="en-US" dirty="0"/>
              <a:t>객체에 전달하기 위해 </a:t>
            </a:r>
            <a:r>
              <a:rPr lang="en-US" altLang="ko-KR" dirty="0" err="1"/>
              <a:t>useBean</a:t>
            </a:r>
            <a:r>
              <a:rPr lang="en-US" altLang="ko-KR" dirty="0"/>
              <a:t> </a:t>
            </a:r>
            <a:r>
              <a:rPr lang="ko-KR" altLang="en-US" dirty="0"/>
              <a:t>액션을 사용하고 </a:t>
            </a:r>
            <a:r>
              <a:rPr lang="en-US" altLang="ko-KR" dirty="0"/>
              <a:t>EL</a:t>
            </a:r>
            <a:r>
              <a:rPr lang="ko-KR" altLang="en-US" dirty="0"/>
              <a:t>을 사용해 </a:t>
            </a:r>
            <a:r>
              <a:rPr lang="ko-KR" altLang="en-US" dirty="0" smtClean="0"/>
              <a:t>출력함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[</a:t>
            </a:r>
            <a:r>
              <a:rPr lang="en-US" altLang="ko-KR" dirty="0"/>
              <a:t>ch06]</a:t>
            </a:r>
            <a:r>
              <a:rPr lang="ko-KR" altLang="en-US" dirty="0"/>
              <a:t>에서 만들었던 ‘</a:t>
            </a:r>
            <a:r>
              <a:rPr lang="en-US" altLang="ko-KR" dirty="0" err="1"/>
              <a:t>calc.jsp</a:t>
            </a:r>
            <a:r>
              <a:rPr lang="en-US" altLang="ko-KR" dirty="0"/>
              <a:t>’</a:t>
            </a:r>
            <a:r>
              <a:rPr lang="ko-KR" altLang="en-US" dirty="0"/>
              <a:t>를 복사해 </a:t>
            </a:r>
            <a:r>
              <a:rPr lang="en-US" altLang="ko-KR" dirty="0"/>
              <a:t>[ch07]</a:t>
            </a:r>
            <a:r>
              <a:rPr lang="ko-KR" altLang="en-US" dirty="0"/>
              <a:t>에 붙여 넣고 </a:t>
            </a:r>
            <a:r>
              <a:rPr lang="ko-KR" altLang="en-US" dirty="0" smtClean="0"/>
              <a:t>수정함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/>
              <a:t>기능이 </a:t>
            </a:r>
            <a:r>
              <a:rPr lang="en-US" altLang="ko-KR" dirty="0"/>
              <a:t>Calculator </a:t>
            </a:r>
            <a:r>
              <a:rPr lang="ko-KR" altLang="en-US" dirty="0"/>
              <a:t>클래스에 포함되어 있기 때문에 </a:t>
            </a:r>
            <a:r>
              <a:rPr lang="en-US" altLang="ko-KR" dirty="0"/>
              <a:t>JSP </a:t>
            </a:r>
            <a:r>
              <a:rPr lang="ko-KR" altLang="en-US" dirty="0"/>
              <a:t>자체는 매우 간결한 구성을 </a:t>
            </a:r>
            <a:r>
              <a:rPr lang="ko-KR" altLang="en-US" dirty="0" smtClean="0"/>
              <a:t>가짐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7-1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353" y="2246633"/>
            <a:ext cx="5191295" cy="371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521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useBean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액션으로 </a:t>
            </a:r>
            <a:r>
              <a:rPr lang="ko-KR" altLang="en-US" dirty="0" err="1" smtClean="0"/>
              <a:t>입력값</a:t>
            </a:r>
            <a:r>
              <a:rPr lang="ko-KR" altLang="en-US" dirty="0" smtClean="0"/>
              <a:t>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5"/>
            </a:pPr>
            <a:r>
              <a:rPr lang="ko-KR" altLang="en-US" dirty="0"/>
              <a:t>‘</a:t>
            </a:r>
            <a:r>
              <a:rPr lang="en-US" altLang="ko-KR" dirty="0"/>
              <a:t>calcForm.html’</a:t>
            </a:r>
            <a:r>
              <a:rPr lang="ko-KR" altLang="en-US" dirty="0"/>
              <a:t>을 먼저 실행하고 숫자 입력과 연산자를 선택한 다음 실행 버튼을 눌러 계산기 </a:t>
            </a:r>
            <a:r>
              <a:rPr lang="en-US" altLang="ko-KR" dirty="0"/>
              <a:t>JSP</a:t>
            </a:r>
            <a:r>
              <a:rPr lang="ko-KR" altLang="en-US" dirty="0"/>
              <a:t>가 정상적으로 호출되고 결과가 출력되는지 </a:t>
            </a:r>
            <a:r>
              <a:rPr lang="ko-KR" altLang="en-US" dirty="0" smtClean="0"/>
              <a:t>확인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7-1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22561" y="1772816"/>
            <a:ext cx="7098879" cy="1787866"/>
            <a:chOff x="1187624" y="1772816"/>
            <a:chExt cx="7098879" cy="1787866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772816"/>
              <a:ext cx="3498479" cy="1771311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1772816"/>
              <a:ext cx="3498479" cy="1787866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098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n-ea"/>
                <a:ea typeface="+mn-ea"/>
              </a:rPr>
              <a:t>Section </a:t>
            </a:r>
            <a:r>
              <a:rPr lang="en-US" altLang="ko-KR" sz="4000" b="1" dirty="0" smtClean="0">
                <a:latin typeface="+mn-ea"/>
                <a:ea typeface="+mn-ea"/>
              </a:rPr>
              <a:t>03</a:t>
            </a:r>
            <a:endParaRPr lang="en-US" altLang="ko-KR" sz="4000" b="1" dirty="0">
              <a:latin typeface="+mn-ea"/>
              <a:ea typeface="+mn-ea"/>
            </a:endParaRPr>
          </a:p>
          <a:p>
            <a:pPr algn="ctr"/>
            <a:r>
              <a:rPr lang="ko-KR" altLang="en-US" sz="4000" b="1" dirty="0" err="1" smtClean="0">
                <a:latin typeface="+mn-ea"/>
                <a:ea typeface="+mn-ea"/>
              </a:rPr>
              <a:t>커스텀</a:t>
            </a:r>
            <a:r>
              <a:rPr lang="ko-KR" altLang="en-US" sz="4000" b="1" dirty="0" smtClean="0">
                <a:latin typeface="+mn-ea"/>
                <a:ea typeface="+mn-ea"/>
              </a:rPr>
              <a:t> 태그와 </a:t>
            </a:r>
            <a:r>
              <a:rPr lang="en-US" altLang="ko-KR" sz="4000" b="1" dirty="0" smtClean="0">
                <a:latin typeface="+mn-ea"/>
                <a:ea typeface="+mn-ea"/>
              </a:rPr>
              <a:t>EL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678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커스텀</a:t>
            </a:r>
            <a:r>
              <a:rPr lang="ko-KR" altLang="en-US" dirty="0" smtClean="0"/>
              <a:t> 태그란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(Custom Tag)</a:t>
            </a:r>
          </a:p>
          <a:p>
            <a:pPr lvl="1"/>
            <a:r>
              <a:rPr lang="ko-KR" altLang="en-US" dirty="0" smtClean="0"/>
              <a:t>사용자 </a:t>
            </a:r>
            <a:r>
              <a:rPr lang="ko-KR" altLang="en-US" dirty="0"/>
              <a:t>정의 태그를 </a:t>
            </a:r>
            <a:r>
              <a:rPr lang="ko-KR" altLang="en-US" dirty="0" smtClean="0"/>
              <a:t>의미함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스크립트릿</a:t>
            </a:r>
            <a:r>
              <a:rPr lang="ko-KR" altLang="en-US" dirty="0" smtClean="0"/>
              <a:t> </a:t>
            </a:r>
            <a:r>
              <a:rPr lang="ko-KR" altLang="en-US" dirty="0"/>
              <a:t>사용을 줄이고 태그와 같은 형태로 프로그램 코드를 대체하거나 재활용 가능한 구조를 통해 태그 라이브러리로 활용하고자 개발된 </a:t>
            </a:r>
            <a:r>
              <a:rPr lang="ko-KR" altLang="en-US" dirty="0" smtClean="0"/>
              <a:t>규격임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외형적인 </a:t>
            </a:r>
            <a:r>
              <a:rPr lang="ko-KR" altLang="en-US" dirty="0"/>
              <a:t>형태는 </a:t>
            </a:r>
            <a:r>
              <a:rPr lang="en-US" altLang="ko-KR" dirty="0"/>
              <a:t>XML(HTML) </a:t>
            </a:r>
            <a:r>
              <a:rPr lang="ko-KR" altLang="en-US" dirty="0"/>
              <a:t>태그 구조이지만 </a:t>
            </a:r>
            <a:r>
              <a:rPr lang="ko-KR" altLang="en-US" dirty="0" err="1"/>
              <a:t>서블릿</a:t>
            </a:r>
            <a:r>
              <a:rPr lang="ko-KR" altLang="en-US" dirty="0"/>
              <a:t> 형태로 변환될 때 자바 코드로 변경되어 통합되는 </a:t>
            </a:r>
            <a:r>
              <a:rPr lang="ko-KR" altLang="en-US" dirty="0" smtClean="0"/>
              <a:t>방식</a:t>
            </a:r>
            <a:endParaRPr lang="en-US" altLang="ko-KR" dirty="0"/>
          </a:p>
          <a:p>
            <a:pPr lvl="1"/>
            <a:r>
              <a:rPr lang="ko-KR" altLang="en-US" dirty="0" err="1"/>
              <a:t>커스텀</a:t>
            </a:r>
            <a:r>
              <a:rPr lang="ko-KR" altLang="en-US" dirty="0"/>
              <a:t> 태그를 사용하기 위해서는 </a:t>
            </a:r>
            <a:r>
              <a:rPr lang="en-US" altLang="ko-KR" dirty="0" err="1"/>
              <a:t>taglib</a:t>
            </a:r>
            <a:r>
              <a:rPr lang="en-US" altLang="ko-KR" dirty="0"/>
              <a:t> </a:t>
            </a:r>
            <a:r>
              <a:rPr lang="ko-KR" altLang="en-US" dirty="0"/>
              <a:t>지시어를 사용하여 </a:t>
            </a:r>
            <a:r>
              <a:rPr lang="ko-KR" altLang="en-US" dirty="0" err="1"/>
              <a:t>커스텀</a:t>
            </a:r>
            <a:r>
              <a:rPr lang="ko-KR" altLang="en-US" dirty="0"/>
              <a:t> 태그가 어디에 정의되어 있는지를 먼저 선언해야 하며 태그에 사용할 </a:t>
            </a:r>
            <a:r>
              <a:rPr lang="ko-KR" altLang="en-US" dirty="0" err="1"/>
              <a:t>접두어를</a:t>
            </a:r>
            <a:r>
              <a:rPr lang="ko-KR" altLang="en-US" dirty="0"/>
              <a:t> 지정해야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ko-KR" altLang="en-US" dirty="0" err="1"/>
              <a:t>커스텀</a:t>
            </a:r>
            <a:r>
              <a:rPr lang="ko-KR" altLang="en-US" dirty="0"/>
              <a:t> 태그 자체가 서버에서 해석되는 구조이며</a:t>
            </a:r>
            <a:r>
              <a:rPr lang="en-US" altLang="ko-KR" dirty="0"/>
              <a:t>, </a:t>
            </a:r>
            <a:r>
              <a:rPr lang="ko-KR" altLang="en-US" dirty="0"/>
              <a:t>프로젝트가 특정 </a:t>
            </a:r>
            <a:r>
              <a:rPr lang="ko-KR" altLang="en-US" dirty="0" err="1"/>
              <a:t>커스텀</a:t>
            </a:r>
            <a:r>
              <a:rPr lang="ko-KR" altLang="en-US" dirty="0"/>
              <a:t> 태그에 종속될 수 있다는 문제 때문에 </a:t>
            </a:r>
            <a:r>
              <a:rPr lang="ko-KR" altLang="en-US" dirty="0" err="1"/>
              <a:t>커스텀</a:t>
            </a:r>
            <a:r>
              <a:rPr lang="ko-KR" altLang="en-US" dirty="0"/>
              <a:t> 태그를 직접 만드는 방식은 점차 줄어들고 있음</a:t>
            </a:r>
            <a:endParaRPr lang="en-US" altLang="ko-KR" dirty="0"/>
          </a:p>
          <a:p>
            <a:pPr lvl="2"/>
            <a:r>
              <a:rPr lang="ko-KR" altLang="en-US" dirty="0"/>
              <a:t>대신 </a:t>
            </a:r>
            <a:r>
              <a:rPr lang="ko-KR" altLang="en-US" dirty="0" err="1"/>
              <a:t>커스텀</a:t>
            </a:r>
            <a:r>
              <a:rPr lang="ko-KR" altLang="en-US" dirty="0"/>
              <a:t> 태그 기술로 만들어진 </a:t>
            </a:r>
            <a:r>
              <a:rPr lang="en-US" altLang="ko-KR" dirty="0"/>
              <a:t>JSTL(JSP Standard Tag Library)</a:t>
            </a:r>
            <a:r>
              <a:rPr lang="ko-KR" altLang="en-US" dirty="0"/>
              <a:t>이 자바 웹 개발에 꼭 필요한 요소가 됨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120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커스텀</a:t>
            </a:r>
            <a:r>
              <a:rPr lang="ko-KR" altLang="en-US" dirty="0" smtClean="0"/>
              <a:t> 태그란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커스텀</a:t>
            </a:r>
            <a:r>
              <a:rPr lang="ko-KR" altLang="en-US" dirty="0" smtClean="0"/>
              <a:t> 태그의 예시</a:t>
            </a:r>
            <a:endParaRPr lang="en-US" altLang="ko-KR" dirty="0" smtClean="0"/>
          </a:p>
          <a:p>
            <a:pPr lvl="1"/>
            <a:r>
              <a:rPr lang="ko-KR" altLang="en-US" dirty="0"/>
              <a:t>특정 상품 코드를 전달하면 해당 상품에 대한 세부 정보를 </a:t>
            </a:r>
            <a:r>
              <a:rPr lang="ko-KR" altLang="en-US" dirty="0" smtClean="0"/>
              <a:t>출력하기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/>
              <a:t>태그 파일로 정의된 </a:t>
            </a:r>
            <a:r>
              <a:rPr lang="ko-KR" altLang="en-US" dirty="0" err="1"/>
              <a:t>커스텀</a:t>
            </a:r>
            <a:r>
              <a:rPr lang="ko-KR" altLang="en-US" dirty="0"/>
              <a:t> 태그를 사용하며 </a:t>
            </a:r>
            <a:r>
              <a:rPr lang="ko-KR" altLang="en-US" dirty="0" smtClean="0"/>
              <a:t>‘</a:t>
            </a:r>
            <a:r>
              <a:rPr lang="en-US" altLang="ko-KR" dirty="0" smtClean="0"/>
              <a:t>WEB-INF/tags/</a:t>
            </a:r>
            <a:r>
              <a:rPr lang="en-US" altLang="ko-KR" dirty="0" err="1" smtClean="0"/>
              <a:t>printData.tag</a:t>
            </a:r>
            <a:r>
              <a:rPr lang="en-US" altLang="ko-KR" dirty="0"/>
              <a:t>’ </a:t>
            </a:r>
            <a:r>
              <a:rPr lang="ko-KR" altLang="en-US" dirty="0"/>
              <a:t>파일로부터 태그 정의를 가지고 옴</a:t>
            </a:r>
            <a:endParaRPr lang="en-US" altLang="ko-KR" dirty="0"/>
          </a:p>
          <a:p>
            <a:pPr lvl="1"/>
            <a:r>
              <a:rPr lang="en-US" altLang="ko-KR" dirty="0" smtClean="0"/>
              <a:t>m</a:t>
            </a:r>
            <a:r>
              <a:rPr lang="ko-KR" altLang="en-US" dirty="0"/>
              <a:t>은 태그 앞에 붙일 </a:t>
            </a:r>
            <a:r>
              <a:rPr lang="ko-KR" altLang="en-US" dirty="0" err="1"/>
              <a:t>접두어로</a:t>
            </a:r>
            <a:r>
              <a:rPr lang="ko-KR" altLang="en-US" dirty="0"/>
              <a:t> 태그 파일명이 태그 이름이 </a:t>
            </a:r>
            <a:r>
              <a:rPr lang="ko-KR" altLang="en-US" dirty="0" smtClean="0"/>
              <a:t>됨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207" y="1495836"/>
            <a:ext cx="6293587" cy="925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45" y="4059666"/>
            <a:ext cx="6265311" cy="1385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40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표현 언어</a:t>
            </a:r>
            <a:r>
              <a:rPr lang="en-US" altLang="ko-KR" dirty="0" smtClean="0"/>
              <a:t>(Expression Language, EL)</a:t>
            </a:r>
          </a:p>
          <a:p>
            <a:pPr lvl="1"/>
            <a:r>
              <a:rPr lang="ko-KR" altLang="en-US" dirty="0" smtClean="0"/>
              <a:t>주로 </a:t>
            </a:r>
            <a:r>
              <a:rPr lang="en-US" altLang="ko-KR" dirty="0"/>
              <a:t>EL</a:t>
            </a:r>
            <a:r>
              <a:rPr lang="ko-KR" altLang="en-US" dirty="0" smtClean="0"/>
              <a:t>이라 불</a:t>
            </a:r>
            <a:r>
              <a:rPr lang="ko-KR" altLang="en-US" dirty="0"/>
              <a:t>림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현재 </a:t>
            </a:r>
            <a:r>
              <a:rPr lang="ko-KR" altLang="en-US" dirty="0"/>
              <a:t>페이지의 자바 객체 혹은 </a:t>
            </a:r>
            <a:r>
              <a:rPr lang="en-US" altLang="ko-KR" dirty="0" smtClean="0"/>
              <a:t>scope </a:t>
            </a:r>
            <a:r>
              <a:rPr lang="en-US" altLang="ko-KR" dirty="0"/>
              <a:t>object</a:t>
            </a:r>
            <a:r>
              <a:rPr lang="ko-KR" altLang="en-US" dirty="0"/>
              <a:t>에 저장된 자바 빈 객체를 손쉽게 접근하고 사용할 수 있게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데이터를 </a:t>
            </a:r>
            <a:r>
              <a:rPr lang="ko-KR" altLang="en-US" dirty="0"/>
              <a:t>표현하기 위한 용도로 </a:t>
            </a:r>
            <a:r>
              <a:rPr lang="ko-KR" altLang="en-US" dirty="0" smtClean="0"/>
              <a:t>설계되었지만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제한된 객체 참조가 가능하며 해당 객체의 </a:t>
            </a:r>
            <a:r>
              <a:rPr lang="ko-KR" altLang="en-US" dirty="0" err="1"/>
              <a:t>메서드</a:t>
            </a:r>
            <a:r>
              <a:rPr lang="ko-KR" altLang="en-US" dirty="0"/>
              <a:t> 호출도 </a:t>
            </a:r>
            <a:r>
              <a:rPr lang="ko-KR" altLang="en-US" dirty="0" smtClean="0"/>
              <a:t>가능함</a:t>
            </a:r>
            <a:endParaRPr lang="en-US" altLang="ko-KR" dirty="0"/>
          </a:p>
          <a:p>
            <a:pPr lvl="1"/>
            <a:r>
              <a:rPr lang="en-US" altLang="ko-KR" dirty="0"/>
              <a:t>EL</a:t>
            </a:r>
            <a:r>
              <a:rPr lang="ko-KR" altLang="en-US" dirty="0"/>
              <a:t>은 단순한 출력 외에도 사칙연산</a:t>
            </a:r>
            <a:r>
              <a:rPr lang="en-US" altLang="ko-KR" dirty="0"/>
              <a:t>, </a:t>
            </a:r>
            <a:r>
              <a:rPr lang="ko-KR" altLang="en-US" dirty="0"/>
              <a:t>비교연산</a:t>
            </a:r>
            <a:r>
              <a:rPr lang="en-US" altLang="ko-KR" dirty="0"/>
              <a:t>, </a:t>
            </a:r>
            <a:r>
              <a:rPr lang="ko-KR" altLang="en-US" dirty="0"/>
              <a:t>논리연산</a:t>
            </a:r>
            <a:r>
              <a:rPr lang="en-US" altLang="ko-KR" dirty="0"/>
              <a:t>, 3</a:t>
            </a:r>
            <a:r>
              <a:rPr lang="ko-KR" altLang="en-US" dirty="0"/>
              <a:t>항 연산 등을 </a:t>
            </a:r>
            <a:r>
              <a:rPr lang="ko-KR" altLang="en-US" dirty="0" smtClean="0"/>
              <a:t>지원함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연산 </a:t>
            </a:r>
            <a:r>
              <a:rPr lang="ko-KR" altLang="en-US" dirty="0"/>
              <a:t>기능은 핵심 </a:t>
            </a:r>
            <a:r>
              <a:rPr lang="ko-KR" altLang="en-US" dirty="0" err="1"/>
              <a:t>로직의</a:t>
            </a:r>
            <a:r>
              <a:rPr lang="ko-KR" altLang="en-US" dirty="0"/>
              <a:t> 구현보다는 상황에 따라 </a:t>
            </a:r>
            <a:r>
              <a:rPr lang="ko-KR" altLang="en-US" dirty="0" err="1"/>
              <a:t>출력값을</a:t>
            </a:r>
            <a:r>
              <a:rPr lang="ko-KR" altLang="en-US" dirty="0"/>
              <a:t> 변경하는 정도의 용도로 사용하는 것이 </a:t>
            </a:r>
            <a:r>
              <a:rPr lang="ko-KR" altLang="en-US" dirty="0" smtClean="0"/>
              <a:t>좋음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3594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EL</a:t>
            </a:r>
            <a:r>
              <a:rPr lang="ko-KR" altLang="en-US" dirty="0"/>
              <a:t>의 장점</a:t>
            </a:r>
            <a:endParaRPr lang="en-US" altLang="ko-KR" dirty="0"/>
          </a:p>
          <a:p>
            <a:pPr lvl="1"/>
            <a:r>
              <a:rPr lang="ko-KR" altLang="en-US" dirty="0"/>
              <a:t>간단한 구문으로 손쉽게 변수</a:t>
            </a:r>
            <a:r>
              <a:rPr lang="en-US" altLang="ko-KR" dirty="0"/>
              <a:t>/</a:t>
            </a:r>
            <a:r>
              <a:rPr lang="ko-KR" altLang="en-US" dirty="0"/>
              <a:t>객체를 참조할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데이터가 없거나 </a:t>
            </a:r>
            <a:r>
              <a:rPr lang="en-US" altLang="ko-KR" dirty="0"/>
              <a:t>null </a:t>
            </a:r>
            <a:r>
              <a:rPr lang="ko-KR" altLang="en-US" dirty="0"/>
              <a:t>객체를 참조할 때 에러가 발생하지 </a:t>
            </a:r>
            <a:r>
              <a:rPr lang="ko-KR" altLang="en-US" dirty="0" smtClean="0"/>
              <a:t>않음</a:t>
            </a:r>
            <a:endParaRPr lang="ko-KR" altLang="en-US" dirty="0"/>
          </a:p>
          <a:p>
            <a:endParaRPr lang="en-US" altLang="ko-KR" dirty="0" smtClean="0"/>
          </a:p>
          <a:p>
            <a:r>
              <a:rPr lang="ko-KR" altLang="en-US" dirty="0" smtClean="0"/>
              <a:t>자바 빈 접근</a:t>
            </a:r>
            <a:endParaRPr lang="en-US" altLang="ko-KR" dirty="0" smtClean="0"/>
          </a:p>
          <a:p>
            <a:pPr lvl="1"/>
            <a:r>
              <a:rPr lang="en-US" altLang="ko-KR" dirty="0"/>
              <a:t>EL</a:t>
            </a:r>
            <a:r>
              <a:rPr lang="ko-KR" altLang="en-US" dirty="0"/>
              <a:t>을 통해 </a:t>
            </a:r>
            <a:r>
              <a:rPr lang="en-US" altLang="ko-KR" dirty="0"/>
              <a:t>scope object</a:t>
            </a:r>
            <a:r>
              <a:rPr lang="ko-KR" altLang="en-US" dirty="0"/>
              <a:t>에 저장된 자바 빈 객체를 참조하는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r>
              <a:rPr lang="ko-KR" altLang="en-US" dirty="0" smtClean="0"/>
              <a:t>앞의 자바 </a:t>
            </a:r>
            <a:r>
              <a:rPr lang="ko-KR" altLang="en-US" dirty="0"/>
              <a:t>빈 설명에서 만든 </a:t>
            </a:r>
            <a:r>
              <a:rPr lang="en-US" altLang="ko-KR" dirty="0"/>
              <a:t>Member </a:t>
            </a:r>
            <a:r>
              <a:rPr lang="ko-KR" altLang="en-US" dirty="0"/>
              <a:t>클래스의 멤버 정보에 </a:t>
            </a:r>
            <a:r>
              <a:rPr lang="ko-KR" altLang="en-US" dirty="0" smtClean="0"/>
              <a:t>접근하기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컨트롤러에 </a:t>
            </a:r>
            <a:r>
              <a:rPr lang="ko-KR" altLang="en-US" dirty="0"/>
              <a:t>의해 </a:t>
            </a:r>
            <a:r>
              <a:rPr lang="en-US" altLang="ko-KR" dirty="0"/>
              <a:t>session</a:t>
            </a:r>
            <a:r>
              <a:rPr lang="ko-KR" altLang="en-US" dirty="0"/>
              <a:t>에 저장하는 과정이 있었다고 </a:t>
            </a:r>
            <a:r>
              <a:rPr lang="ko-KR" altLang="en-US" dirty="0" smtClean="0"/>
              <a:t>가정함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313" y="3140968"/>
            <a:ext cx="5677375" cy="440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296" y="4581128"/>
            <a:ext cx="5699409" cy="620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786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5935018" y="836712"/>
            <a:ext cx="2875466" cy="1631216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indent="0" algn="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Chapter 07</a:t>
            </a:r>
            <a:endParaRPr lang="en-US" altLang="ko-KR" sz="4000" b="1" baseline="0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0" marR="0" indent="0" algn="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kern="1200" spc="-150" dirty="0" smtClean="0">
                <a:latin typeface="+mj-ea"/>
                <a:ea typeface="+mj-ea"/>
              </a:rPr>
              <a:t>JSP </a:t>
            </a:r>
            <a:r>
              <a:rPr kumimoji="1" lang="ko-KR" altLang="en-US" sz="4000" b="1" kern="1200" spc="-150" dirty="0" smtClean="0">
                <a:latin typeface="+mj-ea"/>
                <a:ea typeface="+mj-ea"/>
              </a:rPr>
              <a:t>응용</a:t>
            </a:r>
            <a:endParaRPr kumimoji="1" lang="en-US" altLang="ko-KR" sz="4000" b="1" kern="1200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058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EL</a:t>
            </a:r>
            <a:r>
              <a:rPr lang="ko-KR" altLang="en-US" dirty="0"/>
              <a:t>을 사용하지 않을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다음과 </a:t>
            </a:r>
            <a:r>
              <a:rPr lang="ko-KR" altLang="en-US" dirty="0"/>
              <a:t>같이 </a:t>
            </a:r>
            <a:r>
              <a:rPr lang="ko-KR" altLang="en-US" dirty="0" err="1"/>
              <a:t>표현식을</a:t>
            </a:r>
            <a:r>
              <a:rPr lang="ko-KR" altLang="en-US" dirty="0"/>
              <a:t> 사용하거나 </a:t>
            </a:r>
            <a:r>
              <a:rPr lang="en-US" altLang="ko-KR" dirty="0"/>
              <a:t>&lt;</a:t>
            </a:r>
            <a:r>
              <a:rPr lang="en-US" altLang="ko-KR" dirty="0" err="1"/>
              <a:t>jsp:getProperty</a:t>
            </a:r>
            <a:r>
              <a:rPr lang="en-US" altLang="ko-KR" dirty="0"/>
              <a:t>&gt; </a:t>
            </a:r>
            <a:r>
              <a:rPr lang="ko-KR" altLang="en-US" dirty="0"/>
              <a:t>액션으로 출력할 수도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25" y="1700808"/>
            <a:ext cx="6269350" cy="1102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309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EL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/>
            <a:r>
              <a:rPr lang="ko-KR" altLang="en-US" dirty="0"/>
              <a:t>기본적인 사칙연산</a:t>
            </a:r>
            <a:r>
              <a:rPr lang="en-US" altLang="ko-KR" dirty="0"/>
              <a:t>, </a:t>
            </a:r>
            <a:r>
              <a:rPr lang="ko-KR" altLang="en-US" dirty="0"/>
              <a:t>비교연산</a:t>
            </a:r>
            <a:r>
              <a:rPr lang="en-US" altLang="ko-KR" dirty="0"/>
              <a:t>, </a:t>
            </a:r>
            <a:r>
              <a:rPr lang="ko-KR" altLang="en-US" dirty="0"/>
              <a:t>논리연산</a:t>
            </a:r>
            <a:r>
              <a:rPr lang="en-US" altLang="ko-KR" dirty="0"/>
              <a:t>, 3</a:t>
            </a:r>
            <a:r>
              <a:rPr lang="ko-KR" altLang="en-US" dirty="0"/>
              <a:t>항 연산 등이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ko-KR" altLang="en-US" dirty="0"/>
              <a:t> 데이터 연동</a:t>
            </a:r>
          </a:p>
          <a:p>
            <a:pPr lvl="1"/>
            <a:r>
              <a:rPr lang="ko-KR" altLang="en-US" dirty="0"/>
              <a:t>참조하는 객체가 배열이나 </a:t>
            </a:r>
            <a:r>
              <a:rPr lang="ko-KR" altLang="en-US" dirty="0" err="1"/>
              <a:t>맵</a:t>
            </a:r>
            <a:r>
              <a:rPr lang="ko-KR" altLang="en-US" dirty="0"/>
              <a:t> 형태인 경우 다음과 같이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296" y="1622716"/>
            <a:ext cx="5699409" cy="1230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296" y="3999467"/>
            <a:ext cx="5699409" cy="653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61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Scope Object </a:t>
            </a:r>
            <a:r>
              <a:rPr lang="ko-KR" altLang="en-US" dirty="0"/>
              <a:t>접근</a:t>
            </a:r>
          </a:p>
          <a:p>
            <a:pPr lvl="1"/>
            <a:r>
              <a:rPr lang="en-US" altLang="ko-KR" dirty="0"/>
              <a:t>EL</a:t>
            </a:r>
            <a:r>
              <a:rPr lang="ko-KR" altLang="en-US" dirty="0"/>
              <a:t>은 기본적으로 모든 </a:t>
            </a:r>
            <a:r>
              <a:rPr lang="en-US" altLang="ko-KR" dirty="0"/>
              <a:t>scope</a:t>
            </a:r>
            <a:r>
              <a:rPr lang="ko-KR" altLang="en-US" dirty="0"/>
              <a:t>에서 자바 빈 객체를 </a:t>
            </a:r>
            <a:r>
              <a:rPr lang="ko-KR" altLang="en-US" dirty="0" smtClean="0"/>
              <a:t>찾음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만일 </a:t>
            </a:r>
            <a:r>
              <a:rPr lang="ko-KR" altLang="en-US" dirty="0"/>
              <a:t>특정 </a:t>
            </a:r>
            <a:r>
              <a:rPr lang="en-US" altLang="ko-KR" dirty="0"/>
              <a:t>scope</a:t>
            </a:r>
            <a:r>
              <a:rPr lang="ko-KR" altLang="en-US" dirty="0"/>
              <a:t>만을 대상으로 참조하려면 ‘</a:t>
            </a:r>
            <a:r>
              <a:rPr lang="ko-KR" altLang="en-US" dirty="0" err="1"/>
              <a:t>내장객체명</a:t>
            </a:r>
            <a:r>
              <a:rPr lang="en-US" altLang="ko-KR" dirty="0"/>
              <a:t>Scope.</a:t>
            </a:r>
            <a:r>
              <a:rPr lang="ko-KR" altLang="en-US" dirty="0"/>
              <a:t>속성이름’으로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/>
              <a:t>session</a:t>
            </a:r>
            <a:r>
              <a:rPr lang="ko-KR" altLang="en-US" dirty="0"/>
              <a:t>과 </a:t>
            </a:r>
            <a:r>
              <a:rPr lang="en-US" altLang="ko-KR" dirty="0"/>
              <a:t>request </a:t>
            </a:r>
            <a:r>
              <a:rPr lang="ko-KR" altLang="en-US" dirty="0"/>
              <a:t>모두에 ‘</a:t>
            </a:r>
            <a:r>
              <a:rPr lang="en-US" altLang="ko-KR" dirty="0"/>
              <a:t>m’</a:t>
            </a:r>
            <a:r>
              <a:rPr lang="ko-KR" altLang="en-US" dirty="0"/>
              <a:t>이라는 이름으로 저장된 객체가 있다고 할 때</a:t>
            </a:r>
            <a:r>
              <a:rPr lang="en-US" altLang="ko-KR" dirty="0"/>
              <a:t>, request scope</a:t>
            </a:r>
            <a:r>
              <a:rPr lang="ko-KR" altLang="en-US" dirty="0"/>
              <a:t>에 있는 객체를 참조하려면 다음과 같이 사용할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84" y="2708920"/>
            <a:ext cx="6257232" cy="508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088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n-ea"/>
                <a:ea typeface="+mn-ea"/>
              </a:rPr>
              <a:t>Section </a:t>
            </a:r>
            <a:r>
              <a:rPr lang="en-US" altLang="ko-KR" sz="4000" b="1" dirty="0" smtClean="0">
                <a:latin typeface="+mn-ea"/>
                <a:ea typeface="+mn-ea"/>
              </a:rPr>
              <a:t>04</a:t>
            </a:r>
            <a:endParaRPr lang="en-US" altLang="ko-KR" sz="4000" b="1" dirty="0">
              <a:latin typeface="+mn-ea"/>
              <a:ea typeface="+mn-ea"/>
            </a:endParaRPr>
          </a:p>
          <a:p>
            <a:pPr algn="ctr"/>
            <a:r>
              <a:rPr lang="en-US" altLang="ko-KR" sz="4000" b="1" dirty="0" smtClean="0">
                <a:latin typeface="+mn-ea"/>
                <a:ea typeface="+mn-ea"/>
              </a:rPr>
              <a:t>JSTL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678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JSTL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JSTL(JSP </a:t>
            </a:r>
            <a:r>
              <a:rPr lang="en-US" altLang="ko-KR" dirty="0"/>
              <a:t>Standard Tag </a:t>
            </a:r>
            <a:r>
              <a:rPr lang="en-US" altLang="ko-KR" dirty="0" smtClean="0"/>
              <a:t>Library)</a:t>
            </a:r>
          </a:p>
          <a:p>
            <a:pPr lvl="1"/>
            <a:r>
              <a:rPr lang="en-US" altLang="ko-KR" dirty="0" smtClean="0"/>
              <a:t>JSP</a:t>
            </a:r>
            <a:r>
              <a:rPr lang="ko-KR" altLang="en-US" dirty="0"/>
              <a:t>에서 </a:t>
            </a:r>
            <a:r>
              <a:rPr lang="ko-KR" altLang="en-US" dirty="0" err="1" smtClean="0"/>
              <a:t>스크립트릿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자바 </a:t>
            </a:r>
            <a:r>
              <a:rPr lang="ko-KR" altLang="en-US" dirty="0"/>
              <a:t>코드 </a:t>
            </a:r>
            <a:r>
              <a:rPr lang="ko-KR" altLang="en-US" dirty="0" smtClean="0"/>
              <a:t>블록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dirty="0"/>
              <a:t>사용하지 않고 </a:t>
            </a:r>
            <a:r>
              <a:rPr lang="en-US" altLang="ko-KR" dirty="0"/>
              <a:t>HTML </a:t>
            </a:r>
            <a:r>
              <a:rPr lang="ko-KR" altLang="en-US" dirty="0"/>
              <a:t>형식을 유지하면서 </a:t>
            </a:r>
            <a:r>
              <a:rPr lang="ko-KR" altLang="en-US" dirty="0" err="1"/>
              <a:t>조건문</a:t>
            </a:r>
            <a:r>
              <a:rPr lang="en-US" altLang="ko-KR" dirty="0"/>
              <a:t>, </a:t>
            </a:r>
            <a:r>
              <a:rPr lang="ko-KR" altLang="en-US" dirty="0" err="1"/>
              <a:t>반복문</a:t>
            </a:r>
            <a:r>
              <a:rPr lang="en-US" altLang="ko-KR" dirty="0"/>
              <a:t>, </a:t>
            </a:r>
            <a:r>
              <a:rPr lang="ko-KR" altLang="en-US" dirty="0"/>
              <a:t>간단한 연산과 </a:t>
            </a:r>
            <a:r>
              <a:rPr lang="ko-KR" altLang="en-US" dirty="0" smtClean="0"/>
              <a:t>같은 </a:t>
            </a:r>
            <a:r>
              <a:rPr lang="ko-KR" altLang="en-US" dirty="0"/>
              <a:t>기능을 손쉽게 사용할 수 있도록 지원하기 위해 만들어진 표준 </a:t>
            </a:r>
            <a:r>
              <a:rPr lang="ko-KR" altLang="en-US" dirty="0" err="1"/>
              <a:t>커스텀</a:t>
            </a:r>
            <a:r>
              <a:rPr lang="ko-KR" altLang="en-US" dirty="0"/>
              <a:t> 태그 </a:t>
            </a:r>
            <a:r>
              <a:rPr lang="ko-KR" altLang="en-US" dirty="0" smtClean="0"/>
              <a:t>라이브러리</a:t>
            </a:r>
            <a:endParaRPr lang="en-US" altLang="ko-KR" dirty="0"/>
          </a:p>
          <a:p>
            <a:pPr lvl="1"/>
            <a:r>
              <a:rPr lang="ko-KR" altLang="en-US" dirty="0" smtClean="0"/>
              <a:t>서버에서만 </a:t>
            </a:r>
            <a:r>
              <a:rPr lang="ko-KR" altLang="en-US" dirty="0"/>
              <a:t>해석할 수 있는 구조로 인해 디자이너와의 협업에 불편한 부분이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 </a:t>
            </a:r>
            <a:r>
              <a:rPr lang="ko-KR" altLang="en-US" dirty="0"/>
              <a:t>과정에서 </a:t>
            </a:r>
            <a:r>
              <a:rPr lang="en-US" altLang="ko-KR" dirty="0"/>
              <a:t>UI </a:t>
            </a:r>
            <a:r>
              <a:rPr lang="ko-KR" altLang="en-US" dirty="0"/>
              <a:t>확인을 위해 서버를 통해야만 하는 비효율적인 </a:t>
            </a:r>
            <a:r>
              <a:rPr lang="ko-KR" altLang="en-US" dirty="0" smtClean="0"/>
              <a:t>문제가 있음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따라서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/>
              <a:t>환경 중심의 </a:t>
            </a:r>
            <a:r>
              <a:rPr lang="ko-KR" altLang="en-US" dirty="0" err="1"/>
              <a:t>프런트엔드</a:t>
            </a:r>
            <a:r>
              <a:rPr lang="ko-KR" altLang="en-US" dirty="0"/>
              <a:t> 개발 </a:t>
            </a:r>
            <a:r>
              <a:rPr lang="ko-KR" altLang="en-US" dirty="0" err="1"/>
              <a:t>트렌드와는</a:t>
            </a:r>
            <a:r>
              <a:rPr lang="ko-KR" altLang="en-US" dirty="0"/>
              <a:t> 다소 거리가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 err="1" smtClean="0"/>
              <a:t>뷰</a:t>
            </a:r>
            <a:r>
              <a:rPr lang="ko-KR" altLang="en-US" dirty="0" smtClean="0"/>
              <a:t> </a:t>
            </a:r>
            <a:r>
              <a:rPr lang="ko-KR" altLang="en-US" dirty="0"/>
              <a:t>중심의 </a:t>
            </a:r>
            <a:r>
              <a:rPr lang="en-US" altLang="ko-KR" dirty="0"/>
              <a:t>JSP </a:t>
            </a:r>
            <a:r>
              <a:rPr lang="ko-KR" altLang="en-US" dirty="0"/>
              <a:t>구현에는 </a:t>
            </a:r>
            <a:r>
              <a:rPr lang="en-US" altLang="ko-KR" dirty="0"/>
              <a:t>core </a:t>
            </a:r>
            <a:r>
              <a:rPr lang="ko-KR" altLang="en-US" dirty="0"/>
              <a:t>정도만 </a:t>
            </a:r>
            <a:r>
              <a:rPr lang="ko-KR" altLang="en-US" dirty="0" smtClean="0"/>
              <a:t>사용됨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85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JSTL </a:t>
            </a:r>
            <a:r>
              <a:rPr lang="ko-KR" altLang="en-US" dirty="0" smtClean="0"/>
              <a:t>라이브러리 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JSTL </a:t>
            </a:r>
            <a:r>
              <a:rPr lang="ko-KR" altLang="en-US" dirty="0" smtClean="0"/>
              <a:t>라이브러리 설치하기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JSTL</a:t>
            </a:r>
            <a:r>
              <a:rPr lang="ko-KR" altLang="en-US" dirty="0"/>
              <a:t>은 표준 규격으로만 존재하기 때문에 개발에 적용하기 위해서는 실제 구현된 라이브러리가 </a:t>
            </a:r>
            <a:r>
              <a:rPr lang="ko-KR" altLang="en-US" dirty="0" smtClean="0"/>
              <a:t>필요함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Apache </a:t>
            </a:r>
            <a:r>
              <a:rPr lang="en-US" altLang="ko-KR" dirty="0"/>
              <a:t>Standard </a:t>
            </a:r>
            <a:r>
              <a:rPr lang="en-US" altLang="ko-KR" dirty="0" err="1"/>
              <a:t>Taglib</a:t>
            </a:r>
            <a:r>
              <a:rPr lang="ko-KR" altLang="en-US" dirty="0"/>
              <a:t>를 주로 </a:t>
            </a:r>
            <a:r>
              <a:rPr lang="ko-KR" altLang="en-US" dirty="0" smtClean="0"/>
              <a:t>사용함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://tomcat.apache.org/download-taglibs.cgi</a:t>
            </a:r>
            <a:r>
              <a:rPr lang="ko-KR" altLang="en-US" dirty="0"/>
              <a:t>에 접속하여 </a:t>
            </a:r>
            <a:r>
              <a:rPr lang="en-US" altLang="ko-KR" dirty="0"/>
              <a:t>&lt;</a:t>
            </a:r>
            <a:r>
              <a:rPr lang="en-US" altLang="ko-KR" dirty="0" err="1"/>
              <a:t>Impl</a:t>
            </a:r>
            <a:r>
              <a:rPr lang="en-US" altLang="ko-KR" dirty="0"/>
              <a:t>&gt;, &lt;Spec&gt;</a:t>
            </a:r>
            <a:r>
              <a:rPr lang="ko-KR" altLang="en-US" dirty="0"/>
              <a:t>을 클릭하여 </a:t>
            </a:r>
            <a:r>
              <a:rPr lang="ko-KR" altLang="en-US" dirty="0" err="1" smtClean="0"/>
              <a:t>내려받</a:t>
            </a:r>
            <a:r>
              <a:rPr lang="ko-KR" altLang="en-US" dirty="0" err="1"/>
              <a:t>기</a:t>
            </a:r>
            <a:endParaRPr lang="en-US" altLang="ko-KR" dirty="0"/>
          </a:p>
          <a:p>
            <a:pPr lvl="2"/>
            <a:r>
              <a:rPr lang="en-US" altLang="ko-KR" b="1" dirty="0" err="1" smtClean="0"/>
              <a:t>Impl</a:t>
            </a:r>
            <a:r>
              <a:rPr lang="en-US" altLang="ko-KR" dirty="0"/>
              <a:t>: taglibs-standard-impl-1.2.5.jar</a:t>
            </a:r>
          </a:p>
          <a:p>
            <a:pPr lvl="2"/>
            <a:r>
              <a:rPr lang="en-US" altLang="ko-KR" b="1" dirty="0" smtClean="0"/>
              <a:t>Spec</a:t>
            </a:r>
            <a:r>
              <a:rPr lang="en-US" altLang="ko-KR" dirty="0"/>
              <a:t>: taglibs-standard-spec-1.2.5.jar</a:t>
            </a:r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err="1"/>
              <a:t>다운로드한</a:t>
            </a:r>
            <a:r>
              <a:rPr lang="ko-KR" altLang="en-US" dirty="0"/>
              <a:t> 라이브러리 파일을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[</a:t>
            </a:r>
            <a:r>
              <a:rPr lang="en-US" altLang="ko-KR" dirty="0" err="1"/>
              <a:t>webapp</a:t>
            </a:r>
            <a:r>
              <a:rPr lang="en-US" altLang="ko-KR" dirty="0"/>
              <a:t>] → [WEB-INF] → [lib] </a:t>
            </a:r>
            <a:r>
              <a:rPr lang="ko-KR" altLang="en-US" dirty="0"/>
              <a:t>폴더에 </a:t>
            </a:r>
            <a:r>
              <a:rPr lang="ko-KR" altLang="en-US" dirty="0" smtClean="0"/>
              <a:t>복사</a:t>
            </a:r>
            <a:r>
              <a:rPr lang="ko-KR" altLang="en-US" dirty="0" smtClean="0"/>
              <a:t>하기</a:t>
            </a:r>
            <a:endParaRPr lang="en-US" altLang="ko-KR" dirty="0"/>
          </a:p>
          <a:p>
            <a:pPr lvl="2"/>
            <a:r>
              <a:rPr lang="ko-KR" altLang="en-US" dirty="0" smtClean="0"/>
              <a:t>경로가 </a:t>
            </a:r>
            <a:r>
              <a:rPr lang="ko-KR" altLang="en-US" dirty="0"/>
              <a:t>잘못되면 </a:t>
            </a:r>
            <a:r>
              <a:rPr lang="ko-KR" altLang="en-US" dirty="0" err="1"/>
              <a:t>이클립스에서</a:t>
            </a:r>
            <a:r>
              <a:rPr lang="ko-KR" altLang="en-US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라이브러리 </a:t>
            </a:r>
            <a:r>
              <a:rPr lang="ko-KR" altLang="en-US" dirty="0"/>
              <a:t>인식을 못하므로 </a:t>
            </a:r>
            <a:r>
              <a:rPr lang="ko-KR" altLang="en-US" dirty="0" smtClean="0"/>
              <a:t>주의해야 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99" y="2654183"/>
            <a:ext cx="2340341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1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JSTL </a:t>
            </a:r>
            <a:r>
              <a:rPr lang="ko-KR" altLang="en-US" dirty="0" smtClean="0"/>
              <a:t>라이브러리 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JSTL </a:t>
            </a:r>
            <a:r>
              <a:rPr lang="ko-KR" altLang="en-US" dirty="0"/>
              <a:t>사용하기</a:t>
            </a:r>
          </a:p>
          <a:p>
            <a:pPr lvl="1"/>
            <a:r>
              <a:rPr lang="en-US" altLang="ko-KR" dirty="0"/>
              <a:t>JSTL</a:t>
            </a:r>
            <a:r>
              <a:rPr lang="ko-KR" altLang="en-US" dirty="0"/>
              <a:t>을 </a:t>
            </a:r>
            <a:r>
              <a:rPr lang="en-US" altLang="ko-KR" dirty="0"/>
              <a:t>JSP</a:t>
            </a:r>
            <a:r>
              <a:rPr lang="ko-KR" altLang="en-US" dirty="0"/>
              <a:t>에서 사용하려면 </a:t>
            </a:r>
            <a:r>
              <a:rPr lang="en-US" altLang="ko-KR" dirty="0" err="1"/>
              <a:t>taglib</a:t>
            </a:r>
            <a:r>
              <a:rPr lang="en-US" altLang="ko-KR" dirty="0"/>
              <a:t> </a:t>
            </a:r>
            <a:r>
              <a:rPr lang="ko-KR" altLang="en-US" dirty="0"/>
              <a:t>지시어를 추가해야 </a:t>
            </a:r>
            <a:r>
              <a:rPr lang="ko-KR" altLang="en-US" dirty="0"/>
              <a:t>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다음에 </a:t>
            </a:r>
            <a:r>
              <a:rPr lang="ko-KR" altLang="en-US" dirty="0"/>
              <a:t>나올 </a:t>
            </a:r>
            <a:r>
              <a:rPr lang="en-US" altLang="ko-KR" dirty="0"/>
              <a:t>core </a:t>
            </a:r>
            <a:r>
              <a:rPr lang="ko-KR" altLang="en-US" dirty="0"/>
              <a:t>라이브러리 사용을 위해서는 다음과 같이 </a:t>
            </a:r>
            <a:r>
              <a:rPr lang="ko-KR" altLang="en-US" dirty="0" smtClean="0"/>
              <a:t>작성함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23" y="2060848"/>
            <a:ext cx="6882955" cy="51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4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core </a:t>
            </a:r>
            <a:r>
              <a:rPr lang="ko-KR" altLang="en-US" dirty="0" smtClean="0"/>
              <a:t>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640960" cy="5361459"/>
          </a:xfrm>
        </p:spPr>
        <p:txBody>
          <a:bodyPr/>
          <a:lstStyle/>
          <a:p>
            <a:r>
              <a:rPr lang="en-US" altLang="ko-KR" dirty="0"/>
              <a:t>core </a:t>
            </a:r>
            <a:r>
              <a:rPr lang="ko-KR" altLang="en-US" dirty="0" smtClean="0"/>
              <a:t>라이브러리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흐름 제어</a:t>
            </a:r>
            <a:r>
              <a:rPr lang="en-US" altLang="ko-KR" dirty="0"/>
              <a:t>, URL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출력 등 가장 기본적인 기능을 구현해둔 </a:t>
            </a:r>
            <a:r>
              <a:rPr lang="ko-KR" altLang="en-US" dirty="0" smtClean="0"/>
              <a:t>라이브러리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48" y="1844824"/>
            <a:ext cx="5677705" cy="17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6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core </a:t>
            </a:r>
            <a:r>
              <a:rPr lang="ko-KR" altLang="en-US" dirty="0"/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 smtClean="0"/>
              <a:t>c:if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자바의 </a:t>
            </a:r>
            <a:r>
              <a:rPr lang="en-US" altLang="ko-KR" dirty="0"/>
              <a:t>if </a:t>
            </a:r>
            <a:r>
              <a:rPr lang="ko-KR" altLang="en-US" dirty="0"/>
              <a:t>문과 유사하지만 </a:t>
            </a:r>
            <a:r>
              <a:rPr lang="en-US" altLang="ko-KR" dirty="0"/>
              <a:t>else</a:t>
            </a:r>
            <a:r>
              <a:rPr lang="ko-KR" altLang="en-US" dirty="0"/>
              <a:t>는 지원하지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조건 </a:t>
            </a:r>
            <a:r>
              <a:rPr lang="ko-KR" altLang="en-US" dirty="0"/>
              <a:t>테스트를 위해 속성을 참조할 </a:t>
            </a:r>
            <a:r>
              <a:rPr lang="ko-KR" altLang="en-US" dirty="0" smtClean="0"/>
              <a:t>범위</a:t>
            </a:r>
            <a:r>
              <a:rPr lang="en-US" altLang="ko-KR" dirty="0" smtClean="0"/>
              <a:t>(Scope)</a:t>
            </a:r>
            <a:r>
              <a:rPr lang="ko-KR" altLang="en-US" dirty="0" smtClean="0"/>
              <a:t>를 </a:t>
            </a:r>
            <a:r>
              <a:rPr lang="ko-KR" altLang="en-US" dirty="0"/>
              <a:t>지정할 수도 있지만 필수 사항은 </a:t>
            </a:r>
            <a:r>
              <a:rPr lang="ko-KR" altLang="en-US" dirty="0" smtClean="0"/>
              <a:t>아님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 형식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사용 예시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84" y="2826302"/>
            <a:ext cx="6257232" cy="900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444" y="4421530"/>
            <a:ext cx="6245113" cy="925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730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core </a:t>
            </a:r>
            <a:r>
              <a:rPr lang="ko-KR" altLang="en-US" dirty="0"/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c:forEach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화면에 </a:t>
            </a:r>
            <a:r>
              <a:rPr lang="ko-KR" altLang="en-US" dirty="0"/>
              <a:t>데이터를 반복해서 출력할 때 주로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자바의 </a:t>
            </a:r>
            <a:r>
              <a:rPr lang="en-US" altLang="ko-KR" dirty="0"/>
              <a:t>for </a:t>
            </a:r>
            <a:r>
              <a:rPr lang="ko-KR" altLang="en-US" dirty="0"/>
              <a:t>문과 같은 개념이지만 </a:t>
            </a:r>
            <a:r>
              <a:rPr lang="ko-KR" altLang="en-US" dirty="0" err="1"/>
              <a:t>커스텀</a:t>
            </a:r>
            <a:r>
              <a:rPr lang="ko-KR" altLang="en-US" dirty="0"/>
              <a:t> 태그 특성상 정밀한 설정이 가능하지 않기 때문에 제공되는 속성을 잘 활용해야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진행 </a:t>
            </a:r>
            <a:r>
              <a:rPr lang="ko-KR" altLang="en-US" dirty="0"/>
              <a:t>상태를 확인하기 위해 </a:t>
            </a:r>
            <a:r>
              <a:rPr lang="en-US" altLang="ko-KR" dirty="0"/>
              <a:t>index, count </a:t>
            </a:r>
            <a:r>
              <a:rPr lang="ko-KR" altLang="en-US" dirty="0"/>
              <a:t>등을 지원하는 </a:t>
            </a:r>
            <a:r>
              <a:rPr lang="en-US" altLang="ko-KR" dirty="0" err="1"/>
              <a:t>varStatus</a:t>
            </a:r>
            <a:r>
              <a:rPr lang="ko-KR" altLang="en-US" dirty="0"/>
              <a:t>를 </a:t>
            </a:r>
            <a:r>
              <a:rPr lang="ko-KR" altLang="en-US" dirty="0" smtClean="0"/>
              <a:t>제공함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 형식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b="1" dirty="0" err="1"/>
              <a:t>var</a:t>
            </a:r>
            <a:r>
              <a:rPr lang="en-US" altLang="ko-KR" dirty="0"/>
              <a:t>: </a:t>
            </a:r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ko-KR" altLang="en-US" dirty="0"/>
              <a:t>리스트 등 </a:t>
            </a:r>
            <a:r>
              <a:rPr lang="ko-KR" altLang="en-US" dirty="0" err="1"/>
              <a:t>집합형</a:t>
            </a:r>
            <a:r>
              <a:rPr lang="ko-KR" altLang="en-US" dirty="0"/>
              <a:t> </a:t>
            </a:r>
            <a:r>
              <a:rPr lang="ko-KR" altLang="en-US" dirty="0" smtClean="0"/>
              <a:t>객체</a:t>
            </a:r>
            <a:endParaRPr lang="en-US" altLang="ko-KR" dirty="0"/>
          </a:p>
          <a:p>
            <a:pPr lvl="1"/>
            <a:r>
              <a:rPr lang="en-US" altLang="ko-KR" b="1" dirty="0" err="1" smtClean="0"/>
              <a:t>varStatus</a:t>
            </a:r>
            <a:r>
              <a:rPr lang="en-US" altLang="ko-KR" dirty="0"/>
              <a:t>: </a:t>
            </a:r>
            <a:r>
              <a:rPr lang="ko-KR" altLang="en-US" dirty="0"/>
              <a:t>반복 진행 상황을 참조하기 위한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66" y="3140968"/>
            <a:ext cx="6281468" cy="1147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719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DFC68C85-B962-4902-BC5D-CECBA26B4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>
                <a:ea typeface="+mn-lt"/>
                <a:cs typeface="+mn-lt"/>
              </a:rPr>
              <a:t>액션 </a:t>
            </a:r>
            <a:r>
              <a:rPr lang="ko-KR" altLang="en-US" dirty="0">
                <a:ea typeface="+mn-lt"/>
                <a:cs typeface="+mn-lt"/>
              </a:rPr>
              <a:t>태그</a:t>
            </a:r>
          </a:p>
          <a:p>
            <a:r>
              <a:rPr lang="ko-KR" altLang="en-US" dirty="0" smtClean="0">
                <a:ea typeface="+mn-lt"/>
                <a:cs typeface="+mn-lt"/>
              </a:rPr>
              <a:t>실습 </a:t>
            </a:r>
            <a:r>
              <a:rPr lang="en-US" altLang="ko-KR" dirty="0">
                <a:ea typeface="+mn-lt"/>
                <a:cs typeface="+mn-lt"/>
              </a:rPr>
              <a:t>7-1 </a:t>
            </a:r>
            <a:r>
              <a:rPr lang="ko-KR" altLang="en-US" dirty="0">
                <a:ea typeface="+mn-lt"/>
                <a:cs typeface="+mn-lt"/>
              </a:rPr>
              <a:t>액션 종합 예제 </a:t>
            </a:r>
            <a:r>
              <a:rPr lang="en-US" altLang="ko-KR" dirty="0" smtClean="0">
                <a:ea typeface="+mn-lt"/>
                <a:cs typeface="+mn-lt"/>
              </a:rPr>
              <a:t>: </a:t>
            </a:r>
            <a:r>
              <a:rPr lang="ko-KR" altLang="en-US" dirty="0" smtClean="0">
                <a:ea typeface="+mn-lt"/>
                <a:cs typeface="+mn-lt"/>
              </a:rPr>
              <a:t>계산기 </a:t>
            </a:r>
            <a:r>
              <a:rPr lang="ko-KR" altLang="en-US" dirty="0">
                <a:ea typeface="+mn-lt"/>
                <a:cs typeface="+mn-lt"/>
              </a:rPr>
              <a:t>구현</a:t>
            </a:r>
          </a:p>
          <a:p>
            <a:r>
              <a:rPr lang="ko-KR" altLang="en-US" dirty="0" err="1" smtClean="0">
                <a:ea typeface="+mn-lt"/>
                <a:cs typeface="+mn-lt"/>
              </a:rPr>
              <a:t>커스텀</a:t>
            </a:r>
            <a:r>
              <a:rPr lang="ko-KR" altLang="en-US" dirty="0" smtClean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태그와 </a:t>
            </a:r>
            <a:r>
              <a:rPr lang="en-US" altLang="ko-KR" dirty="0">
                <a:ea typeface="+mn-lt"/>
                <a:cs typeface="+mn-lt"/>
              </a:rPr>
              <a:t>EL</a:t>
            </a:r>
          </a:p>
          <a:p>
            <a:r>
              <a:rPr lang="en-US" altLang="ko-KR" dirty="0" smtClean="0">
                <a:ea typeface="+mn-lt"/>
                <a:cs typeface="+mn-lt"/>
              </a:rPr>
              <a:t>JSTL</a:t>
            </a:r>
            <a:endParaRPr lang="en-US" altLang="ko-KR" dirty="0">
              <a:ea typeface="+mn-lt"/>
              <a:cs typeface="+mn-lt"/>
            </a:endParaRPr>
          </a:p>
          <a:p>
            <a:r>
              <a:rPr lang="en-US" altLang="ko-KR" dirty="0" smtClean="0">
                <a:ea typeface="+mn-lt"/>
                <a:cs typeface="+mn-lt"/>
              </a:rPr>
              <a:t>[</a:t>
            </a:r>
            <a:r>
              <a:rPr lang="ko-KR" altLang="en-US" dirty="0" smtClean="0">
                <a:ea typeface="+mn-lt"/>
                <a:cs typeface="+mn-lt"/>
              </a:rPr>
              <a:t>실습 </a:t>
            </a:r>
            <a:r>
              <a:rPr lang="en-US" altLang="ko-KR" dirty="0" smtClean="0">
                <a:ea typeface="+mn-lt"/>
                <a:cs typeface="+mn-lt"/>
              </a:rPr>
              <a:t>7-2] </a:t>
            </a:r>
            <a:r>
              <a:rPr lang="en-US" altLang="ko-KR" dirty="0">
                <a:ea typeface="+mn-lt"/>
                <a:cs typeface="+mn-lt"/>
              </a:rPr>
              <a:t>JSTL</a:t>
            </a:r>
            <a:r>
              <a:rPr lang="ko-KR" altLang="en-US" dirty="0">
                <a:ea typeface="+mn-lt"/>
                <a:cs typeface="+mn-lt"/>
              </a:rPr>
              <a:t>과 </a:t>
            </a:r>
            <a:r>
              <a:rPr lang="en-US" altLang="ko-KR" dirty="0">
                <a:ea typeface="+mn-lt"/>
                <a:cs typeface="+mn-lt"/>
              </a:rPr>
              <a:t>EL </a:t>
            </a:r>
            <a:r>
              <a:rPr lang="ko-KR" altLang="en-US" dirty="0">
                <a:ea typeface="+mn-lt"/>
                <a:cs typeface="+mn-lt"/>
              </a:rPr>
              <a:t>종합 예제</a:t>
            </a:r>
          </a:p>
          <a:p>
            <a:r>
              <a:rPr lang="en-US" altLang="ko-KR" dirty="0" smtClean="0">
                <a:ea typeface="+mn-lt"/>
                <a:cs typeface="+mn-lt"/>
              </a:rPr>
              <a:t>Maven </a:t>
            </a:r>
            <a:r>
              <a:rPr lang="ko-KR" altLang="en-US" dirty="0">
                <a:ea typeface="+mn-lt"/>
                <a:cs typeface="+mn-lt"/>
              </a:rPr>
              <a:t>기반 프로젝트 구성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37223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core </a:t>
            </a:r>
            <a:r>
              <a:rPr lang="ko-KR" altLang="en-US" dirty="0"/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c:forEach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 smtClean="0"/>
              <a:t>사용 예시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84" y="1628800"/>
            <a:ext cx="6257232" cy="1761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719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n-ea"/>
                <a:ea typeface="+mn-ea"/>
              </a:rPr>
              <a:t>Section </a:t>
            </a:r>
            <a:r>
              <a:rPr lang="en-US" altLang="ko-KR" sz="4000" b="1" dirty="0" smtClean="0">
                <a:latin typeface="+mn-ea"/>
                <a:ea typeface="+mn-ea"/>
              </a:rPr>
              <a:t>05</a:t>
            </a:r>
            <a:endParaRPr lang="en-US" altLang="ko-KR" sz="4000" b="1" dirty="0">
              <a:latin typeface="+mn-ea"/>
              <a:ea typeface="+mn-ea"/>
            </a:endParaRPr>
          </a:p>
          <a:p>
            <a:pPr algn="ctr"/>
            <a:r>
              <a:rPr lang="en-US" altLang="ko-KR" sz="4000" b="1" dirty="0" smtClean="0">
                <a:latin typeface="+mn-ea"/>
                <a:ea typeface="+mn-ea"/>
              </a:rPr>
              <a:t>[</a:t>
            </a:r>
            <a:r>
              <a:rPr lang="ko-KR" altLang="en-US" sz="4000" b="1" dirty="0" smtClean="0">
                <a:latin typeface="+mn-ea"/>
                <a:ea typeface="+mn-ea"/>
              </a:rPr>
              <a:t>실습 </a:t>
            </a:r>
            <a:r>
              <a:rPr lang="en-US" altLang="ko-KR" sz="4000" b="1" dirty="0" smtClean="0">
                <a:latin typeface="+mn-ea"/>
                <a:ea typeface="+mn-ea"/>
              </a:rPr>
              <a:t>7-2] JSTL</a:t>
            </a:r>
            <a:r>
              <a:rPr lang="ko-KR" altLang="en-US" sz="4000" b="1" dirty="0" smtClean="0">
                <a:latin typeface="+mn-ea"/>
                <a:ea typeface="+mn-ea"/>
              </a:rPr>
              <a:t>과 </a:t>
            </a:r>
            <a:r>
              <a:rPr lang="en-US" altLang="ko-KR" sz="4000" b="1" dirty="0" smtClean="0">
                <a:latin typeface="+mn-ea"/>
                <a:ea typeface="+mn-ea"/>
              </a:rPr>
              <a:t>EL </a:t>
            </a:r>
            <a:r>
              <a:rPr lang="ko-KR" altLang="en-US" sz="4000" b="1" dirty="0" smtClean="0">
                <a:latin typeface="+mn-ea"/>
                <a:ea typeface="+mn-ea"/>
              </a:rPr>
              <a:t>종합 예제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678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JSP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이번 실습의 개요</a:t>
            </a:r>
            <a:endParaRPr lang="en-US" altLang="ko-KR" b="1" dirty="0" smtClean="0"/>
          </a:p>
          <a:p>
            <a:pPr lvl="1">
              <a:buFont typeface="Arial" pitchFamily="34" charset="0"/>
              <a:buChar char="•"/>
            </a:pPr>
            <a:r>
              <a:rPr lang="en-US" altLang="ko-KR" b="1" dirty="0" smtClean="0"/>
              <a:t>JSTL</a:t>
            </a:r>
            <a:r>
              <a:rPr lang="ko-KR" altLang="en-US" b="1" dirty="0"/>
              <a:t>과 </a:t>
            </a:r>
            <a:r>
              <a:rPr lang="en-US" altLang="ko-KR" b="1" dirty="0"/>
              <a:t>EL</a:t>
            </a:r>
            <a:r>
              <a:rPr lang="ko-KR" altLang="en-US" b="1" dirty="0"/>
              <a:t>을 활용한 종합 </a:t>
            </a:r>
            <a:r>
              <a:rPr lang="ko-KR" altLang="en-US" b="1" dirty="0" smtClean="0"/>
              <a:t>예제</a:t>
            </a:r>
            <a:endParaRPr lang="en-US" altLang="ko-KR" b="1" dirty="0" smtClean="0"/>
          </a:p>
          <a:p>
            <a:pPr lvl="1">
              <a:buFont typeface="Arial" pitchFamily="34" charset="0"/>
              <a:buChar char="•"/>
            </a:pPr>
            <a:r>
              <a:rPr lang="ko-KR" altLang="en-US" b="1" dirty="0" smtClean="0"/>
              <a:t>실습을 </a:t>
            </a:r>
            <a:r>
              <a:rPr lang="ko-KR" altLang="en-US" b="1" dirty="0"/>
              <a:t>통해 기본 </a:t>
            </a:r>
            <a:r>
              <a:rPr lang="en-US" altLang="ko-KR" b="1" dirty="0"/>
              <a:t>JSTL </a:t>
            </a:r>
            <a:r>
              <a:rPr lang="ko-KR" altLang="en-US" b="1" dirty="0"/>
              <a:t>태그와 </a:t>
            </a:r>
            <a:r>
              <a:rPr lang="en-US" altLang="ko-KR" b="1" dirty="0"/>
              <a:t>EL</a:t>
            </a:r>
            <a:r>
              <a:rPr lang="ko-KR" altLang="en-US" b="1" dirty="0"/>
              <a:t>을 화면 구성에 활용할 수 </a:t>
            </a:r>
            <a:r>
              <a:rPr lang="ko-KR" altLang="en-US" b="1" dirty="0" smtClean="0"/>
              <a:t>있음</a:t>
            </a:r>
            <a:r>
              <a:rPr lang="en-US" altLang="ko-KR" b="1" dirty="0" smtClean="0"/>
              <a:t> </a:t>
            </a:r>
            <a:endParaRPr lang="en-US" altLang="ko-KR" b="1" dirty="0" smtClean="0"/>
          </a:p>
          <a:p>
            <a:pPr lvl="1">
              <a:buFont typeface="Arial" pitchFamily="34" charset="0"/>
              <a:buChar char="•"/>
            </a:pPr>
            <a:r>
              <a:rPr lang="ko-KR" altLang="en-US" b="1" dirty="0" smtClean="0"/>
              <a:t>이번 </a:t>
            </a:r>
            <a:r>
              <a:rPr lang="ko-KR" altLang="en-US" b="1" dirty="0" smtClean="0"/>
              <a:t>실습을 </a:t>
            </a:r>
            <a:r>
              <a:rPr lang="ko-KR" altLang="en-US" b="1" dirty="0"/>
              <a:t>따라 하기 위해서는 </a:t>
            </a:r>
            <a:r>
              <a:rPr lang="en-US" altLang="ko-KR" b="1" dirty="0"/>
              <a:t>JSTL </a:t>
            </a:r>
            <a:r>
              <a:rPr lang="ko-KR" altLang="en-US" b="1" dirty="0"/>
              <a:t>라이브러리가 설치되어 있어야 </a:t>
            </a:r>
            <a:r>
              <a:rPr lang="ko-KR" altLang="en-US" b="1" dirty="0" smtClean="0"/>
              <a:t>함</a:t>
            </a:r>
            <a:r>
              <a:rPr lang="en-US" altLang="ko-KR" b="1" dirty="0" smtClean="0"/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ko-KR" altLang="en-US" dirty="0" smtClean="0"/>
              <a:t>만약 </a:t>
            </a:r>
            <a:r>
              <a:rPr lang="ko-KR" altLang="en-US" dirty="0"/>
              <a:t>설치하지 않았다면 </a:t>
            </a:r>
            <a:r>
              <a:rPr lang="en-US" altLang="ko-KR" dirty="0" smtClean="0"/>
              <a:t>JSTL</a:t>
            </a:r>
            <a:r>
              <a:rPr lang="ko-KR" altLang="en-US" dirty="0"/>
              <a:t>을 설치하고 앞의 실습을 </a:t>
            </a:r>
            <a:r>
              <a:rPr lang="ko-KR" altLang="en-US" dirty="0" smtClean="0"/>
              <a:t>진행해야 함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7-2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69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en-US" altLang="ko-KR" dirty="0"/>
              <a:t>ch07] </a:t>
            </a:r>
            <a:r>
              <a:rPr lang="ko-KR" altLang="en-US" dirty="0"/>
              <a:t>폴더에 ‘</a:t>
            </a:r>
            <a:r>
              <a:rPr lang="en-US" altLang="ko-KR" dirty="0" err="1"/>
              <a:t>jstlExam.jsp</a:t>
            </a:r>
            <a:r>
              <a:rPr lang="ko-KR" altLang="en-US" dirty="0"/>
              <a:t>’를 생성하고 기본 코드에 </a:t>
            </a:r>
            <a:r>
              <a:rPr lang="en-US" altLang="ko-KR" dirty="0" err="1"/>
              <a:t>taglib</a:t>
            </a:r>
            <a:r>
              <a:rPr lang="en-US" altLang="ko-KR" dirty="0"/>
              <a:t> </a:t>
            </a:r>
            <a:r>
              <a:rPr lang="ko-KR" altLang="en-US" dirty="0"/>
              <a:t>지시어를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538" y="1556792"/>
            <a:ext cx="5580925" cy="3286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7-2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67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c:set</a:t>
            </a:r>
            <a:r>
              <a:rPr lang="en-US" altLang="ko-KR" dirty="0" smtClean="0"/>
              <a:t>&gt;, &lt;</a:t>
            </a:r>
            <a:r>
              <a:rPr lang="en-US" altLang="ko-KR" dirty="0" err="1" smtClean="0"/>
              <a:t>c:out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/>
              <a:t>&lt;</a:t>
            </a:r>
            <a:r>
              <a:rPr lang="en-US" altLang="ko-KR" b="1" dirty="0" err="1" smtClean="0"/>
              <a:t>c:set</a:t>
            </a:r>
            <a:r>
              <a:rPr lang="en-US" altLang="ko-KR" b="1" dirty="0"/>
              <a:t>&gt;</a:t>
            </a:r>
          </a:p>
          <a:p>
            <a:pPr lvl="1"/>
            <a:r>
              <a:rPr lang="ko-KR" altLang="en-US" dirty="0" smtClean="0"/>
              <a:t>특정 </a:t>
            </a:r>
            <a:r>
              <a:rPr lang="en-US" altLang="ko-KR" dirty="0"/>
              <a:t>scope</a:t>
            </a:r>
            <a:r>
              <a:rPr lang="ko-KR" altLang="en-US" dirty="0"/>
              <a:t>에 값을 저장하는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scope </a:t>
            </a:r>
            <a:r>
              <a:rPr lang="ko-KR" altLang="en-US" dirty="0"/>
              <a:t>내장객체의 </a:t>
            </a:r>
            <a:r>
              <a:rPr lang="en-US" altLang="ko-KR" dirty="0" err="1"/>
              <a:t>setAttribute</a:t>
            </a:r>
            <a:r>
              <a:rPr lang="en-US" altLang="ko-KR" dirty="0"/>
              <a:t>( ) </a:t>
            </a:r>
            <a:r>
              <a:rPr lang="ko-KR" altLang="en-US" dirty="0" err="1"/>
              <a:t>메서드를</a:t>
            </a:r>
            <a:r>
              <a:rPr lang="ko-KR" altLang="en-US" dirty="0"/>
              <a:t> 사용하는 것과 </a:t>
            </a:r>
            <a:r>
              <a:rPr lang="ko-KR" altLang="en-US" dirty="0" smtClean="0"/>
              <a:t>동일함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기본적으로 </a:t>
            </a:r>
            <a:r>
              <a:rPr lang="ko-KR" altLang="en-US" dirty="0"/>
              <a:t>문자열 형태로 저장하지만 </a:t>
            </a:r>
            <a:r>
              <a:rPr lang="en-US" altLang="ko-KR" dirty="0"/>
              <a:t>EL</a:t>
            </a:r>
            <a:r>
              <a:rPr lang="ko-KR" altLang="en-US" dirty="0"/>
              <a:t>을 사용할 경우 배열과 같은 객체도 저장할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target </a:t>
            </a:r>
            <a:r>
              <a:rPr lang="ko-KR" altLang="en-US" dirty="0"/>
              <a:t>속성으로 특정 타입의 객체에 </a:t>
            </a:r>
            <a:r>
              <a:rPr lang="en-US" altLang="ko-KR" dirty="0"/>
              <a:t>setter </a:t>
            </a:r>
            <a:r>
              <a:rPr lang="ko-KR" altLang="en-US" dirty="0" err="1"/>
              <a:t>메서드를</a:t>
            </a:r>
            <a:r>
              <a:rPr lang="ko-KR" altLang="en-US" dirty="0"/>
              <a:t> 통한 속성 저장도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>
              <a:buFont typeface="+mj-lt"/>
              <a:buAutoNum type="arabicParenR" startAt="2"/>
            </a:pPr>
            <a:r>
              <a:rPr lang="en-US" altLang="ko-KR" dirty="0" smtClean="0"/>
              <a:t>product1</a:t>
            </a:r>
            <a:r>
              <a:rPr lang="en-US" altLang="ko-KR" dirty="0"/>
              <a:t>, product2</a:t>
            </a:r>
            <a:r>
              <a:rPr lang="ko-KR" altLang="en-US" dirty="0"/>
              <a:t>에 문자열을 저장하고 </a:t>
            </a:r>
            <a:r>
              <a:rPr lang="en-US" altLang="ko-KR" dirty="0" err="1"/>
              <a:t>intArray</a:t>
            </a:r>
            <a:r>
              <a:rPr lang="ko-KR" altLang="en-US" dirty="0"/>
              <a:t>에는 </a:t>
            </a:r>
            <a:r>
              <a:rPr lang="en-US" altLang="ko-KR" dirty="0"/>
              <a:t>EL</a:t>
            </a:r>
            <a:r>
              <a:rPr lang="ko-KR" altLang="en-US" dirty="0"/>
              <a:t>을 이용하여 배열을 </a:t>
            </a:r>
            <a:r>
              <a:rPr lang="ko-KR" altLang="en-US" dirty="0" smtClean="0"/>
              <a:t>저장함</a:t>
            </a:r>
            <a:endParaRPr lang="en-US" altLang="ko-KR" dirty="0" smtClean="0"/>
          </a:p>
          <a:p>
            <a:pPr lvl="1"/>
            <a:r>
              <a:rPr lang="en-US" altLang="ko-KR" b="1" dirty="0" smtClean="0"/>
              <a:t>&lt;</a:t>
            </a:r>
            <a:r>
              <a:rPr lang="en-US" altLang="ko-KR" b="1" dirty="0" err="1"/>
              <a:t>c:set</a:t>
            </a:r>
            <a:r>
              <a:rPr lang="en-US" altLang="ko-KR" b="1" dirty="0"/>
              <a:t>&gt; </a:t>
            </a:r>
            <a:r>
              <a:rPr lang="en-US" altLang="ko-KR" b="1" dirty="0" err="1"/>
              <a:t>intArray</a:t>
            </a:r>
            <a:r>
              <a:rPr lang="en-US" altLang="ko-KR" b="1" dirty="0"/>
              <a:t> </a:t>
            </a:r>
            <a:r>
              <a:rPr lang="ko-KR" altLang="en-US" b="1" dirty="0"/>
              <a:t>배열 선언 부분에 </a:t>
            </a:r>
            <a:r>
              <a:rPr lang="ko-KR" altLang="en-US" b="1" dirty="0" smtClean="0"/>
              <a:t>버그로 </a:t>
            </a:r>
            <a:r>
              <a:rPr lang="ko-KR" altLang="en-US" b="1" dirty="0"/>
              <a:t>에러가 표시되지만 실행에는 지장이 없으니 </a:t>
            </a:r>
            <a:r>
              <a:rPr lang="ko-KR" altLang="en-US" b="1" dirty="0" smtClean="0"/>
              <a:t>무시함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20" y="3356992"/>
            <a:ext cx="6115360" cy="131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7-2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213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c:set</a:t>
            </a:r>
            <a:r>
              <a:rPr lang="en-US" altLang="ko-KR" dirty="0" smtClean="0"/>
              <a:t>&gt;, &lt;</a:t>
            </a:r>
            <a:r>
              <a:rPr lang="en-US" altLang="ko-KR" dirty="0" err="1" smtClean="0"/>
              <a:t>c:out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/>
              <a:t>&lt;</a:t>
            </a:r>
            <a:r>
              <a:rPr lang="en-US" altLang="ko-KR" b="1" dirty="0" err="1" smtClean="0"/>
              <a:t>c:out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pPr lvl="1"/>
            <a:r>
              <a:rPr lang="ko-KR" altLang="en-US" dirty="0" smtClean="0"/>
              <a:t>출력을 </a:t>
            </a:r>
            <a:r>
              <a:rPr lang="ko-KR" altLang="en-US" dirty="0"/>
              <a:t>위한 태그로 대부분은 </a:t>
            </a:r>
            <a:r>
              <a:rPr lang="en-US" altLang="ko-KR" dirty="0"/>
              <a:t>EL</a:t>
            </a:r>
            <a:r>
              <a:rPr lang="ko-KR" altLang="en-US" dirty="0"/>
              <a:t>로 </a:t>
            </a:r>
            <a:r>
              <a:rPr lang="ko-KR" altLang="en-US" dirty="0" smtClean="0"/>
              <a:t>대체됨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다만 때에 </a:t>
            </a:r>
            <a:r>
              <a:rPr lang="ko-KR" altLang="en-US" dirty="0"/>
              <a:t>따라서는 </a:t>
            </a:r>
            <a:r>
              <a:rPr lang="ko-KR" altLang="en-US" dirty="0" err="1"/>
              <a:t>조건문</a:t>
            </a:r>
            <a:r>
              <a:rPr lang="ko-KR" altLang="en-US" dirty="0"/>
              <a:t> 사용을 줄이는 용도로 활용할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>
              <a:buFont typeface="+mj-lt"/>
              <a:buAutoNum type="arabicParenR" startAt="3"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ko-KR" altLang="en-US" dirty="0" smtClean="0"/>
              <a:t>번에서 </a:t>
            </a:r>
            <a:r>
              <a:rPr lang="ko-KR" altLang="en-US" dirty="0"/>
              <a:t>선언한 </a:t>
            </a:r>
            <a:r>
              <a:rPr lang="en-US" altLang="ko-KR" dirty="0"/>
              <a:t>product1, </a:t>
            </a:r>
            <a:r>
              <a:rPr lang="en-US" altLang="ko-KR" dirty="0" err="1"/>
              <a:t>intArray</a:t>
            </a:r>
            <a:r>
              <a:rPr lang="ko-KR" altLang="en-US" dirty="0"/>
              <a:t>를 </a:t>
            </a:r>
            <a:r>
              <a:rPr lang="ko-KR" altLang="en-US" dirty="0" smtClean="0"/>
              <a:t>출력함</a:t>
            </a:r>
            <a:endParaRPr lang="en-US" altLang="ko-KR" dirty="0" smtClean="0"/>
          </a:p>
          <a:p>
            <a:pPr>
              <a:buAutoNum type="arabicParenR" startAt="3"/>
            </a:pPr>
            <a:endParaRPr lang="en-US" altLang="ko-KR" dirty="0"/>
          </a:p>
          <a:p>
            <a:pPr>
              <a:buAutoNum type="arabicParenR" startAt="3"/>
            </a:pPr>
            <a:endParaRPr lang="en-US" altLang="ko-KR" dirty="0" smtClean="0"/>
          </a:p>
          <a:p>
            <a:pPr>
              <a:buAutoNum type="arabicParenR" startAt="3"/>
            </a:pPr>
            <a:endParaRPr lang="en-US" altLang="ko-KR" dirty="0"/>
          </a:p>
          <a:p>
            <a:pPr>
              <a:buAutoNum type="arabicParenR" startAt="3"/>
            </a:pPr>
            <a:endParaRPr lang="en-US" altLang="ko-KR" dirty="0" smtClean="0"/>
          </a:p>
          <a:p>
            <a:pPr>
              <a:buAutoNum type="arabicParenR" startAt="3"/>
            </a:pPr>
            <a:endParaRPr lang="en-US" altLang="ko-KR" dirty="0"/>
          </a:p>
          <a:p>
            <a:pPr lvl="1"/>
            <a:r>
              <a:rPr lang="en-US" altLang="ko-KR" b="1" dirty="0"/>
              <a:t>default</a:t>
            </a:r>
            <a:r>
              <a:rPr lang="en-US" altLang="ko-KR" dirty="0"/>
              <a:t>: </a:t>
            </a:r>
            <a:r>
              <a:rPr lang="ko-KR" altLang="en-US" dirty="0"/>
              <a:t>출력하고자 하는 객체가 없을 때 출력할 값을 </a:t>
            </a:r>
            <a:r>
              <a:rPr lang="ko-KR" altLang="en-US" dirty="0" smtClean="0"/>
              <a:t>의미함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/>
              <a:t>product1</a:t>
            </a:r>
            <a:r>
              <a:rPr lang="ko-KR" altLang="en-US" dirty="0"/>
              <a:t>을 찾지 못할 경우 </a:t>
            </a:r>
            <a:r>
              <a:rPr lang="en-US" altLang="ko-KR" dirty="0"/>
              <a:t>Not registered</a:t>
            </a:r>
            <a:r>
              <a:rPr lang="ko-KR" altLang="en-US" dirty="0"/>
              <a:t>를 대신 </a:t>
            </a:r>
            <a:r>
              <a:rPr lang="ko-KR" altLang="en-US" dirty="0" smtClean="0"/>
              <a:t>출력함</a:t>
            </a:r>
            <a:endParaRPr lang="en-US" altLang="ko-KR" dirty="0" smtClean="0"/>
          </a:p>
          <a:p>
            <a:pPr lvl="1"/>
            <a:r>
              <a:rPr lang="en-US" altLang="ko-KR" b="1" dirty="0" err="1" smtClean="0"/>
              <a:t>excapeXml</a:t>
            </a:r>
            <a:r>
              <a:rPr lang="en-US" altLang="ko-KR" dirty="0"/>
              <a:t>: true</a:t>
            </a:r>
            <a:r>
              <a:rPr lang="ko-KR" altLang="en-US" dirty="0"/>
              <a:t>인 경우 태그를 일반 문자열로 </a:t>
            </a:r>
            <a:r>
              <a:rPr lang="ko-KR" altLang="en-US" dirty="0" smtClean="0"/>
              <a:t>처리함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기본값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false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태그가 반영되어 </a:t>
            </a:r>
            <a:r>
              <a:rPr lang="ko-KR" altLang="en-US" dirty="0" smtClean="0"/>
              <a:t>출력됨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292" y="2132856"/>
            <a:ext cx="6111417" cy="111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7-2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061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c:set</a:t>
            </a:r>
            <a:r>
              <a:rPr lang="en-US" altLang="ko-KR" dirty="0" smtClean="0"/>
              <a:t>&gt;, &lt;</a:t>
            </a:r>
            <a:r>
              <a:rPr lang="en-US" altLang="ko-KR" dirty="0" err="1" smtClean="0"/>
              <a:t>c:out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/>
              <a:t>&lt;</a:t>
            </a:r>
            <a:r>
              <a:rPr lang="en-US" altLang="ko-KR" b="1" dirty="0" err="1" smtClean="0"/>
              <a:t>c:out</a:t>
            </a:r>
            <a:r>
              <a:rPr lang="en-US" altLang="ko-KR" b="1" dirty="0" smtClean="0"/>
              <a:t>&gt;</a:t>
            </a:r>
            <a:endParaRPr lang="en-US" altLang="ko-KR" b="1" dirty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 err="1"/>
              <a:t>c:set</a:t>
            </a:r>
            <a:r>
              <a:rPr lang="en-US" altLang="ko-KR" dirty="0"/>
              <a:t>&gt;</a:t>
            </a:r>
            <a:r>
              <a:rPr lang="ko-KR" altLang="en-US" dirty="0"/>
              <a:t>으로 저장된 값은 </a:t>
            </a:r>
            <a:r>
              <a:rPr lang="en-US" altLang="ko-KR" dirty="0"/>
              <a:t>EL</a:t>
            </a:r>
            <a:r>
              <a:rPr lang="ko-KR" altLang="en-US" dirty="0"/>
              <a:t>로 출력할 수 있으며 가장 선호되는 </a:t>
            </a:r>
            <a:r>
              <a:rPr lang="ko-KR" altLang="en-US" dirty="0" smtClean="0"/>
              <a:t>방법임</a:t>
            </a:r>
            <a:endParaRPr lang="en-US" altLang="ko-KR" dirty="0"/>
          </a:p>
          <a:p>
            <a:pPr lvl="1"/>
            <a:r>
              <a:rPr lang="ko-KR" altLang="en-US" dirty="0" smtClean="0"/>
              <a:t>배열 </a:t>
            </a:r>
            <a:r>
              <a:rPr lang="ko-KR" altLang="en-US" dirty="0"/>
              <a:t>역시 </a:t>
            </a:r>
            <a:r>
              <a:rPr lang="en-US" altLang="ko-KR" dirty="0"/>
              <a:t>EL</a:t>
            </a:r>
            <a:r>
              <a:rPr lang="ko-KR" altLang="en-US" dirty="0"/>
              <a:t>을 이용해 특정 인덱스 값을 출력할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34" y="1124744"/>
            <a:ext cx="6131132" cy="1155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184" y="3356992"/>
            <a:ext cx="2823632" cy="208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7-2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43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c:forEach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/>
              <a:t>&lt;</a:t>
            </a:r>
            <a:r>
              <a:rPr lang="en-US" altLang="ko-KR" b="1" dirty="0" err="1"/>
              <a:t>c:forEach</a:t>
            </a:r>
            <a:r>
              <a:rPr lang="en-US" altLang="ko-KR" b="1" dirty="0" smtClean="0"/>
              <a:t>&gt;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JSTL</a:t>
            </a:r>
            <a:r>
              <a:rPr lang="ko-KR" altLang="en-US" dirty="0"/>
              <a:t>에서 가장 널리 사용되는 태그 중 </a:t>
            </a:r>
            <a:r>
              <a:rPr lang="ko-KR" altLang="en-US" dirty="0" smtClean="0"/>
              <a:t>하나임</a:t>
            </a:r>
            <a:endParaRPr lang="en-US" altLang="ko-KR" dirty="0" smtClean="0"/>
          </a:p>
          <a:p>
            <a:pPr>
              <a:buFont typeface="+mj-lt"/>
              <a:buAutoNum type="arabicParenR" startAt="4"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2)</a:t>
            </a:r>
            <a:r>
              <a:rPr lang="ko-KR" altLang="en-US" dirty="0" smtClean="0"/>
              <a:t>번에서 </a:t>
            </a:r>
            <a:r>
              <a:rPr lang="en-US" altLang="ko-KR" dirty="0"/>
              <a:t>&lt;</a:t>
            </a:r>
            <a:r>
              <a:rPr lang="en-US" altLang="ko-KR" dirty="0" err="1"/>
              <a:t>c:set</a:t>
            </a:r>
            <a:r>
              <a:rPr lang="en-US" altLang="ko-KR" dirty="0"/>
              <a:t>&gt;</a:t>
            </a:r>
            <a:r>
              <a:rPr lang="ko-KR" altLang="en-US" dirty="0"/>
              <a:t>을 이용해 선언했던 </a:t>
            </a:r>
            <a:r>
              <a:rPr lang="ko-KR" altLang="en-US" dirty="0" err="1"/>
              <a:t>배열값을</a:t>
            </a:r>
            <a:r>
              <a:rPr lang="ko-KR" altLang="en-US" dirty="0"/>
              <a:t> </a:t>
            </a:r>
            <a:r>
              <a:rPr lang="ko-KR" altLang="en-US" dirty="0" smtClean="0"/>
              <a:t>출력해보기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varStatus</a:t>
            </a:r>
            <a:r>
              <a:rPr lang="en-US" altLang="ko-KR" dirty="0" smtClean="0"/>
              <a:t> </a:t>
            </a:r>
            <a:r>
              <a:rPr lang="ko-KR" altLang="en-US" dirty="0"/>
              <a:t>속성을 이용해 </a:t>
            </a:r>
            <a:r>
              <a:rPr lang="en-US" altLang="ko-KR" dirty="0"/>
              <a:t>index </a:t>
            </a:r>
            <a:r>
              <a:rPr lang="ko-KR" altLang="en-US" dirty="0"/>
              <a:t>값을 함께 </a:t>
            </a:r>
            <a:r>
              <a:rPr lang="ko-KR" altLang="en-US" dirty="0" smtClean="0"/>
              <a:t>출력함</a:t>
            </a:r>
            <a:endParaRPr lang="en-US" altLang="ko-KR" dirty="0" smtClean="0"/>
          </a:p>
          <a:p>
            <a:pPr>
              <a:buAutoNum type="arabicParenR" startAt="4"/>
            </a:pPr>
            <a:endParaRPr lang="en-US" altLang="ko-KR" dirty="0"/>
          </a:p>
          <a:p>
            <a:pPr>
              <a:buAutoNum type="arabicParenR" startAt="4"/>
            </a:pPr>
            <a:endParaRPr lang="en-US" altLang="ko-KR" dirty="0" smtClean="0"/>
          </a:p>
          <a:p>
            <a:pPr>
              <a:buAutoNum type="arabicParenR" startAt="4"/>
            </a:pPr>
            <a:endParaRPr lang="en-US" altLang="ko-KR" dirty="0"/>
          </a:p>
          <a:p>
            <a:pPr>
              <a:buAutoNum type="arabicParenR" startAt="4"/>
            </a:pPr>
            <a:endParaRPr lang="en-US" altLang="ko-KR" dirty="0" smtClean="0"/>
          </a:p>
          <a:p>
            <a:pPr>
              <a:buAutoNum type="arabicParenR" startAt="4"/>
            </a:pPr>
            <a:endParaRPr lang="en-US" altLang="ko-KR" dirty="0"/>
          </a:p>
          <a:p>
            <a:pPr>
              <a:buAutoNum type="arabicParenR" startAt="4"/>
            </a:pPr>
            <a:endParaRPr lang="en-US" altLang="ko-KR" dirty="0" smtClean="0"/>
          </a:p>
          <a:p>
            <a:pPr>
              <a:buAutoNum type="arabicParenR" startAt="4"/>
            </a:pPr>
            <a:endParaRPr lang="en-US" altLang="ko-KR" dirty="0"/>
          </a:p>
          <a:p>
            <a:pPr>
              <a:buAutoNum type="arabicParenR" startAt="4"/>
            </a:pPr>
            <a:endParaRPr lang="en-US" altLang="ko-KR" dirty="0" smtClean="0"/>
          </a:p>
          <a:p>
            <a:pPr lvl="1"/>
            <a:r>
              <a:rPr lang="en-US" altLang="ko-KR" b="1" dirty="0"/>
              <a:t>&lt;</a:t>
            </a:r>
            <a:r>
              <a:rPr lang="en-US" altLang="ko-KR" b="1" dirty="0" err="1" smtClean="0"/>
              <a:t>c:for</a:t>
            </a:r>
            <a:r>
              <a:rPr lang="en-US" altLang="ko-KR" b="1" dirty="0" err="1"/>
              <a:t>Each</a:t>
            </a:r>
            <a:r>
              <a:rPr lang="en-US" altLang="ko-KR" b="1" dirty="0"/>
              <a:t>&gt;</a:t>
            </a:r>
            <a:r>
              <a:rPr lang="en-US" altLang="ko-KR" dirty="0" smtClean="0"/>
              <a:t>: </a:t>
            </a:r>
            <a:r>
              <a:rPr lang="ko-KR" altLang="en-US" dirty="0"/>
              <a:t>자바의 </a:t>
            </a:r>
            <a:r>
              <a:rPr lang="en-US" altLang="ko-KR" dirty="0"/>
              <a:t>for-in </a:t>
            </a:r>
            <a:r>
              <a:rPr lang="ko-KR" altLang="en-US" dirty="0"/>
              <a:t>구조와 유사한 </a:t>
            </a:r>
            <a:r>
              <a:rPr lang="ko-KR" altLang="en-US" dirty="0" smtClean="0"/>
              <a:t>형태임</a:t>
            </a:r>
            <a:endParaRPr lang="en-US" altLang="ko-KR" dirty="0"/>
          </a:p>
          <a:p>
            <a:pPr lvl="1"/>
            <a:r>
              <a:rPr lang="en-US" altLang="ko-KR" b="1" dirty="0"/>
              <a:t>${</a:t>
            </a:r>
            <a:r>
              <a:rPr lang="en-US" altLang="ko-KR" b="1" dirty="0" err="1"/>
              <a:t>i.index</a:t>
            </a:r>
            <a:r>
              <a:rPr lang="en-US" altLang="ko-KR" b="1" dirty="0"/>
              <a:t>}</a:t>
            </a:r>
            <a:r>
              <a:rPr lang="en-US" altLang="ko-KR" dirty="0"/>
              <a:t>: 0</a:t>
            </a:r>
            <a:r>
              <a:rPr lang="ko-KR" altLang="en-US" dirty="0"/>
              <a:t>부터 반복을 </a:t>
            </a:r>
            <a:r>
              <a:rPr lang="ko-KR" altLang="en-US" dirty="0" smtClean="0"/>
              <a:t>시작함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만약 </a:t>
            </a:r>
            <a:r>
              <a:rPr lang="en-US" altLang="ko-KR" dirty="0"/>
              <a:t>1</a:t>
            </a:r>
            <a:r>
              <a:rPr lang="ko-KR" altLang="en-US" dirty="0"/>
              <a:t>부터 반복 횟수를 구하고 싶다면 </a:t>
            </a:r>
            <a:r>
              <a:rPr lang="en-US" altLang="ko-KR" dirty="0"/>
              <a:t>${</a:t>
            </a:r>
            <a:r>
              <a:rPr lang="en-US" altLang="ko-KR" dirty="0" err="1"/>
              <a:t>i.count</a:t>
            </a:r>
            <a:r>
              <a:rPr lang="en-US" altLang="ko-KR" dirty="0"/>
              <a:t>}</a:t>
            </a:r>
            <a:r>
              <a:rPr lang="ko-KR" altLang="en-US" dirty="0"/>
              <a:t>를 </a:t>
            </a:r>
            <a:r>
              <a:rPr lang="ko-KR" altLang="en-US" dirty="0" smtClean="0"/>
              <a:t>사용함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77" y="2060848"/>
            <a:ext cx="6123246" cy="2172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113894"/>
            <a:ext cx="3627498" cy="1971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7-2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81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c:if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&lt;</a:t>
            </a:r>
            <a:r>
              <a:rPr lang="en-US" altLang="ko-KR" b="1" dirty="0" err="1" smtClean="0"/>
              <a:t>c:if</a:t>
            </a:r>
            <a:r>
              <a:rPr lang="en-US" altLang="ko-KR" b="1" dirty="0" smtClean="0"/>
              <a:t>&gt;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 err="1"/>
              <a:t>c:forEach</a:t>
            </a:r>
            <a:r>
              <a:rPr lang="en-US" altLang="ko-KR" dirty="0"/>
              <a:t>&gt;</a:t>
            </a:r>
            <a:r>
              <a:rPr lang="ko-KR" altLang="en-US" dirty="0"/>
              <a:t>와 함께 </a:t>
            </a:r>
            <a:r>
              <a:rPr lang="en-US" altLang="ko-KR" dirty="0"/>
              <a:t>JSTL</a:t>
            </a:r>
            <a:r>
              <a:rPr lang="ko-KR" altLang="en-US" dirty="0"/>
              <a:t>에서 가장 널리 사용되는 태그 중 </a:t>
            </a:r>
            <a:r>
              <a:rPr lang="ko-KR" altLang="en-US" dirty="0" smtClean="0"/>
              <a:t>하나임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특정 </a:t>
            </a:r>
            <a:r>
              <a:rPr lang="ko-KR" altLang="en-US" dirty="0"/>
              <a:t>조건에만 태그 보디 부분이 수행되는 단순한 </a:t>
            </a:r>
            <a:r>
              <a:rPr lang="ko-KR" altLang="en-US" dirty="0" smtClean="0"/>
              <a:t>구조라 </a:t>
            </a:r>
            <a:r>
              <a:rPr lang="ko-KR" altLang="en-US" dirty="0"/>
              <a:t>복잡한 조건 체크에는 적합하지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>
              <a:buFont typeface="+mj-lt"/>
              <a:buAutoNum type="arabicParenR" startAt="5"/>
            </a:pPr>
            <a:r>
              <a:rPr lang="ko-KR" altLang="en-US" dirty="0" smtClean="0"/>
              <a:t>변수 </a:t>
            </a:r>
            <a:r>
              <a:rPr lang="en-US" altLang="ko-KR" dirty="0"/>
              <a:t>checkout </a:t>
            </a:r>
            <a:r>
              <a:rPr lang="ko-KR" altLang="en-US" dirty="0"/>
              <a:t>값에 따라 조건을 </a:t>
            </a:r>
            <a:r>
              <a:rPr lang="ko-KR" altLang="en-US" dirty="0" smtClean="0"/>
              <a:t>체크함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checkout</a:t>
            </a:r>
            <a:r>
              <a:rPr lang="ko-KR" altLang="en-US" dirty="0"/>
              <a:t>이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인 경우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ko-KR" altLang="en-US" dirty="0" smtClean="0"/>
              <a:t>번의 </a:t>
            </a:r>
            <a:r>
              <a:rPr lang="en-US" altLang="ko-KR" dirty="0"/>
              <a:t>&lt;</a:t>
            </a:r>
            <a:r>
              <a:rPr lang="en-US" altLang="ko-KR" dirty="0" err="1"/>
              <a:t>c:set</a:t>
            </a:r>
            <a:r>
              <a:rPr lang="en-US" altLang="ko-KR" dirty="0"/>
              <a:t>&gt;</a:t>
            </a:r>
            <a:r>
              <a:rPr lang="ko-KR" altLang="en-US" dirty="0"/>
              <a:t>에서 설정했던 </a:t>
            </a:r>
            <a:r>
              <a:rPr lang="en-US" altLang="ko-KR" dirty="0"/>
              <a:t>product2</a:t>
            </a:r>
            <a:r>
              <a:rPr lang="ko-KR" altLang="en-US" dirty="0"/>
              <a:t>의 정보를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checkout</a:t>
            </a:r>
            <a:r>
              <a:rPr lang="ko-KR" altLang="en-US" dirty="0"/>
              <a:t>이 </a:t>
            </a:r>
            <a:r>
              <a:rPr lang="en-US" altLang="ko-KR" dirty="0" smtClean="0"/>
              <a:t>false</a:t>
            </a:r>
            <a:r>
              <a:rPr lang="ko-KR" altLang="en-US" dirty="0" smtClean="0"/>
              <a:t>인 경우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“주문 제품이 아님</a:t>
            </a:r>
            <a:r>
              <a:rPr lang="en-US" altLang="ko-KR" dirty="0"/>
              <a:t>!!” </a:t>
            </a:r>
            <a:r>
              <a:rPr lang="ko-KR" altLang="en-US" dirty="0"/>
              <a:t>메시지를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>
              <a:buAutoNum type="arabicParenR" startAt="5"/>
            </a:pPr>
            <a:endParaRPr lang="en-US" altLang="ko-KR" dirty="0"/>
          </a:p>
          <a:p>
            <a:pPr>
              <a:buAutoNum type="arabicParenR" startAt="5"/>
            </a:pPr>
            <a:endParaRPr lang="en-US" altLang="ko-KR" dirty="0" smtClean="0"/>
          </a:p>
          <a:p>
            <a:pPr>
              <a:buAutoNum type="arabicParenR" startAt="5"/>
            </a:pPr>
            <a:endParaRPr lang="en-US" altLang="ko-KR" dirty="0"/>
          </a:p>
          <a:p>
            <a:pPr>
              <a:buAutoNum type="arabicParenR" startAt="5"/>
            </a:pPr>
            <a:endParaRPr lang="en-US" altLang="ko-KR" dirty="0" smtClean="0"/>
          </a:p>
          <a:p>
            <a:pPr>
              <a:buAutoNum type="arabicParenR" startAt="5"/>
            </a:pPr>
            <a:endParaRPr lang="en-US" altLang="ko-KR" dirty="0"/>
          </a:p>
          <a:p>
            <a:pPr>
              <a:buAutoNum type="arabicParenR" startAt="5"/>
            </a:pPr>
            <a:endParaRPr lang="en-US" altLang="ko-KR" dirty="0" smtClean="0"/>
          </a:p>
          <a:p>
            <a:pPr>
              <a:buAutoNum type="arabicParenR" startAt="5"/>
            </a:pPr>
            <a:endParaRPr lang="en-US" altLang="ko-KR" dirty="0"/>
          </a:p>
          <a:p>
            <a:pPr>
              <a:buAutoNum type="arabicParenR" startAt="5"/>
            </a:pPr>
            <a:endParaRPr lang="en-US" altLang="ko-KR" dirty="0" smtClean="0"/>
          </a:p>
          <a:p>
            <a:pPr>
              <a:buAutoNum type="arabicParenR" startAt="5"/>
            </a:pPr>
            <a:endParaRPr lang="en-US" altLang="ko-KR" dirty="0"/>
          </a:p>
          <a:p>
            <a:pPr>
              <a:buAutoNum type="arabicParenR" startAt="5"/>
            </a:pP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1797667" y="2924944"/>
            <a:ext cx="5548666" cy="3136755"/>
            <a:chOff x="1475656" y="2924944"/>
            <a:chExt cx="5548666" cy="3136755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2924944"/>
              <a:ext cx="5548666" cy="24409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859" y="5330480"/>
              <a:ext cx="5541496" cy="731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310" y="3932237"/>
            <a:ext cx="3360154" cy="151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7-2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04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c:choose</a:t>
            </a:r>
            <a:r>
              <a:rPr lang="en-US" altLang="ko-KR" dirty="0" smtClean="0"/>
              <a:t>&gt;, &lt;</a:t>
            </a:r>
            <a:r>
              <a:rPr lang="en-US" altLang="ko-KR" dirty="0" err="1" smtClean="0"/>
              <a:t>c:when</a:t>
            </a:r>
            <a:r>
              <a:rPr lang="en-US" altLang="ko-KR" dirty="0" smtClean="0"/>
              <a:t>&gt;, &lt;</a:t>
            </a:r>
            <a:r>
              <a:rPr lang="en-US" altLang="ko-KR" dirty="0" err="1" smtClean="0"/>
              <a:t>c:otherwise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6"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ko-KR" altLang="en-US" dirty="0" smtClean="0"/>
              <a:t>번의 </a:t>
            </a:r>
            <a:r>
              <a:rPr lang="en-US" altLang="ko-KR" dirty="0"/>
              <a:t>&lt;</a:t>
            </a:r>
            <a:r>
              <a:rPr lang="en-US" altLang="ko-KR" dirty="0" err="1"/>
              <a:t>c:if</a:t>
            </a:r>
            <a:r>
              <a:rPr lang="en-US" altLang="ko-KR" dirty="0"/>
              <a:t>&gt;</a:t>
            </a:r>
            <a:r>
              <a:rPr lang="ko-KR" altLang="en-US" dirty="0"/>
              <a:t>와 동일한 조건을 </a:t>
            </a:r>
            <a:r>
              <a:rPr lang="en-US" altLang="ko-KR" dirty="0"/>
              <a:t>&lt;</a:t>
            </a:r>
            <a:r>
              <a:rPr lang="en-US" altLang="ko-KR" dirty="0" err="1"/>
              <a:t>c:choose</a:t>
            </a:r>
            <a:r>
              <a:rPr lang="en-US" altLang="ko-KR" dirty="0"/>
              <a:t>&gt;, &lt;</a:t>
            </a:r>
            <a:r>
              <a:rPr lang="en-US" altLang="ko-KR" dirty="0" err="1"/>
              <a:t>c:when</a:t>
            </a:r>
            <a:r>
              <a:rPr lang="en-US" altLang="ko-KR" dirty="0"/>
              <a:t>&gt;, &lt;</a:t>
            </a:r>
            <a:r>
              <a:rPr lang="en-US" altLang="ko-KR" dirty="0" err="1"/>
              <a:t>c:otherwise</a:t>
            </a:r>
            <a:r>
              <a:rPr lang="en-US" altLang="ko-KR" dirty="0"/>
              <a:t>&gt;</a:t>
            </a:r>
            <a:r>
              <a:rPr lang="ko-KR" altLang="en-US" dirty="0"/>
              <a:t>를 이용해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5)</a:t>
            </a:r>
            <a:r>
              <a:rPr lang="ko-KR" altLang="en-US" dirty="0" smtClean="0"/>
              <a:t>번과 실행 결과는 동일함</a:t>
            </a:r>
            <a:endParaRPr lang="en-US" altLang="ko-KR" dirty="0"/>
          </a:p>
          <a:p>
            <a:pPr>
              <a:buAutoNum type="arabicParenR" startAt="6"/>
            </a:pPr>
            <a:endParaRPr lang="en-US" altLang="ko-KR" dirty="0" smtClean="0"/>
          </a:p>
          <a:p>
            <a:pPr>
              <a:buAutoNum type="arabicParenR" startAt="6"/>
            </a:pPr>
            <a:endParaRPr lang="en-US" altLang="ko-KR" dirty="0"/>
          </a:p>
          <a:p>
            <a:pPr>
              <a:buAutoNum type="arabicParenR" startAt="6"/>
            </a:pPr>
            <a:endParaRPr lang="en-US" altLang="ko-KR" dirty="0" smtClean="0"/>
          </a:p>
          <a:p>
            <a:pPr>
              <a:buAutoNum type="arabicParenR" startAt="6"/>
            </a:pPr>
            <a:endParaRPr lang="en-US" altLang="ko-KR" dirty="0"/>
          </a:p>
          <a:p>
            <a:pPr>
              <a:buAutoNum type="arabicParenR" startAt="6"/>
            </a:pPr>
            <a:endParaRPr lang="en-US" altLang="ko-KR" dirty="0" smtClean="0"/>
          </a:p>
          <a:p>
            <a:pPr>
              <a:buAutoNum type="arabicParenR" startAt="6"/>
            </a:pPr>
            <a:endParaRPr lang="en-US" altLang="ko-KR" dirty="0"/>
          </a:p>
          <a:p>
            <a:pPr>
              <a:buAutoNum type="arabicParenR" startAt="6"/>
            </a:pP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667" y="1660860"/>
            <a:ext cx="5548666" cy="2344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61" y="4005064"/>
            <a:ext cx="4272078" cy="1669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7-2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16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39827A98-895F-4B75-BCDD-95031F06A1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>
                <a:ea typeface="+mn-lt"/>
                <a:cs typeface="+mn-lt"/>
              </a:rPr>
              <a:t>액션 </a:t>
            </a:r>
            <a:r>
              <a:rPr lang="ko-KR" altLang="en-US" dirty="0">
                <a:ea typeface="+mn-lt"/>
                <a:cs typeface="+mn-lt"/>
              </a:rPr>
              <a:t>태그와 자바 빈의 개념을 익힌다</a:t>
            </a:r>
            <a:r>
              <a:rPr lang="en-US" altLang="ko-KR" dirty="0">
                <a:ea typeface="+mn-lt"/>
                <a:cs typeface="+mn-lt"/>
              </a:rPr>
              <a:t>.</a:t>
            </a:r>
          </a:p>
          <a:p>
            <a:r>
              <a:rPr lang="en-US" altLang="ko-KR" dirty="0" err="1" smtClean="0">
                <a:ea typeface="+mn-lt"/>
                <a:cs typeface="+mn-lt"/>
              </a:rPr>
              <a:t>useBean</a:t>
            </a:r>
            <a:r>
              <a:rPr lang="en-US" altLang="ko-KR" dirty="0" smtClean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액션 활용 방법을 익힌다</a:t>
            </a:r>
            <a:r>
              <a:rPr lang="en-US" altLang="ko-KR" dirty="0">
                <a:ea typeface="+mn-lt"/>
                <a:cs typeface="+mn-lt"/>
              </a:rPr>
              <a:t>.</a:t>
            </a:r>
          </a:p>
          <a:p>
            <a:r>
              <a:rPr lang="en-US" altLang="ko-KR" dirty="0" smtClean="0">
                <a:ea typeface="+mn-lt"/>
                <a:cs typeface="+mn-lt"/>
              </a:rPr>
              <a:t>JSTL</a:t>
            </a:r>
            <a:r>
              <a:rPr lang="ko-KR" altLang="en-US" dirty="0">
                <a:ea typeface="+mn-lt"/>
                <a:cs typeface="+mn-lt"/>
              </a:rPr>
              <a:t>과 </a:t>
            </a:r>
            <a:r>
              <a:rPr lang="en-US" altLang="ko-KR" dirty="0">
                <a:ea typeface="+mn-lt"/>
                <a:cs typeface="+mn-lt"/>
              </a:rPr>
              <a:t>EL </a:t>
            </a:r>
            <a:r>
              <a:rPr lang="ko-KR" altLang="en-US" dirty="0">
                <a:ea typeface="+mn-lt"/>
                <a:cs typeface="+mn-lt"/>
              </a:rPr>
              <a:t>종합 예제를 통해 사용법을 익힌다</a:t>
            </a:r>
            <a:r>
              <a:rPr lang="en-US" altLang="ko-KR" dirty="0">
                <a:ea typeface="+mn-lt"/>
                <a:cs typeface="+mn-lt"/>
              </a:rPr>
              <a:t>.</a:t>
            </a:r>
          </a:p>
          <a:p>
            <a:r>
              <a:rPr lang="ko-KR" altLang="en-US" dirty="0" err="1" smtClean="0">
                <a:ea typeface="+mn-lt"/>
                <a:cs typeface="+mn-lt"/>
              </a:rPr>
              <a:t>빌드</a:t>
            </a:r>
            <a:r>
              <a:rPr lang="ko-KR" altLang="en-US" dirty="0" smtClean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도구를 이해하고 </a:t>
            </a:r>
            <a:r>
              <a:rPr lang="en-US" altLang="ko-KR" dirty="0">
                <a:ea typeface="+mn-lt"/>
                <a:cs typeface="+mn-lt"/>
              </a:rPr>
              <a:t>Maven </a:t>
            </a:r>
            <a:r>
              <a:rPr lang="ko-KR" altLang="en-US" dirty="0">
                <a:ea typeface="+mn-lt"/>
                <a:cs typeface="+mn-lt"/>
              </a:rPr>
              <a:t>기반으로 프로젝트를 </a:t>
            </a:r>
            <a:r>
              <a:rPr lang="ko-KR" altLang="en-US" dirty="0" smtClean="0">
                <a:ea typeface="+mn-lt"/>
                <a:cs typeface="+mn-lt"/>
              </a:rPr>
              <a:t>전환한다</a:t>
            </a:r>
            <a:r>
              <a:rPr lang="en-US" altLang="ko-KR" dirty="0" smtClean="0">
                <a:ea typeface="+mn-lt"/>
                <a:cs typeface="+mn-lt"/>
              </a:rPr>
              <a:t>.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67815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c:forTokens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&lt;</a:t>
            </a:r>
            <a:r>
              <a:rPr lang="en-US" altLang="ko-KR" b="1" dirty="0" err="1" smtClean="0"/>
              <a:t>c:forTokens</a:t>
            </a:r>
            <a:r>
              <a:rPr lang="en-US" altLang="ko-KR" b="1" dirty="0" smtClean="0"/>
              <a:t>&gt;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자바의 </a:t>
            </a:r>
            <a:r>
              <a:rPr lang="en-US" altLang="ko-KR" dirty="0" err="1"/>
              <a:t>StringTokenizer</a:t>
            </a:r>
            <a:r>
              <a:rPr lang="ko-KR" altLang="en-US" dirty="0"/>
              <a:t>와 유사하게 </a:t>
            </a:r>
            <a:r>
              <a:rPr lang="ko-KR" altLang="en-US" dirty="0" err="1"/>
              <a:t>구분자로</a:t>
            </a:r>
            <a:r>
              <a:rPr lang="ko-KR" altLang="en-US" dirty="0"/>
              <a:t> 문자열을 나누는</a:t>
            </a:r>
            <a:r>
              <a:rPr lang="en-US" altLang="ko-KR" dirty="0"/>
              <a:t>(</a:t>
            </a:r>
            <a:r>
              <a:rPr lang="ko-KR" altLang="en-US" dirty="0" err="1"/>
              <a:t>파싱하는</a:t>
            </a:r>
            <a:r>
              <a:rPr lang="en-US" altLang="ko-KR" dirty="0"/>
              <a:t>)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출력할 </a:t>
            </a:r>
            <a:r>
              <a:rPr lang="ko-KR" altLang="en-US" dirty="0"/>
              <a:t>문자열이 </a:t>
            </a:r>
            <a:r>
              <a:rPr lang="ko-KR" altLang="en-US" dirty="0" err="1"/>
              <a:t>구분자로</a:t>
            </a:r>
            <a:r>
              <a:rPr lang="ko-KR" altLang="en-US" dirty="0"/>
              <a:t> 분리되어 있을 때 모든 값을 반복해서 출력하는 경우에 </a:t>
            </a:r>
            <a:r>
              <a:rPr lang="ko-KR" altLang="en-US" dirty="0" smtClean="0"/>
              <a:t>유용</a:t>
            </a:r>
            <a:r>
              <a:rPr lang="en-US" altLang="ko-KR" dirty="0" err="1" smtClean="0"/>
              <a:t>gka</a:t>
            </a:r>
            <a:endParaRPr lang="en-US" altLang="ko-KR" dirty="0"/>
          </a:p>
          <a:p>
            <a:pPr>
              <a:buFont typeface="+mj-lt"/>
              <a:buAutoNum type="arabicParenR" startAt="7"/>
            </a:pPr>
            <a:r>
              <a:rPr lang="ko-KR" altLang="en-US" dirty="0" smtClean="0"/>
              <a:t>다음은 </a:t>
            </a:r>
            <a:r>
              <a:rPr lang="ko-KR" altLang="en-US" dirty="0"/>
              <a:t>‘</a:t>
            </a:r>
            <a:r>
              <a:rPr lang="en-US" altLang="ko-KR" dirty="0"/>
              <a:t>|’</a:t>
            </a:r>
            <a:r>
              <a:rPr lang="ko-KR" altLang="en-US" dirty="0"/>
              <a:t>로 구분된 도시 이름을 </a:t>
            </a:r>
            <a:r>
              <a:rPr lang="en-US" altLang="ko-KR" dirty="0"/>
              <a:t>&lt;</a:t>
            </a:r>
            <a:r>
              <a:rPr lang="en-US" altLang="ko-KR" dirty="0" err="1"/>
              <a:t>c:forTokens</a:t>
            </a:r>
            <a:r>
              <a:rPr lang="en-US" altLang="ko-KR" dirty="0"/>
              <a:t>&gt;</a:t>
            </a:r>
            <a:r>
              <a:rPr lang="ko-KR" altLang="en-US" dirty="0"/>
              <a:t>를 이용해 </a:t>
            </a:r>
            <a:r>
              <a:rPr lang="ko-KR" altLang="en-US" dirty="0" smtClean="0"/>
              <a:t>출력함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213" y="2307333"/>
            <a:ext cx="5523575" cy="19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365104"/>
            <a:ext cx="5894561" cy="126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7-2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7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c:forTokens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8"/>
            </a:pPr>
            <a:r>
              <a:rPr lang="ko-KR" altLang="en-US" dirty="0"/>
              <a:t>‘</a:t>
            </a:r>
            <a:r>
              <a:rPr lang="en-US" altLang="ko-KR" dirty="0" err="1"/>
              <a:t>jstlExam.jsp</a:t>
            </a:r>
            <a:r>
              <a:rPr lang="en-US" altLang="ko-KR" dirty="0"/>
              <a:t>’</a:t>
            </a:r>
            <a:r>
              <a:rPr lang="ko-KR" altLang="en-US" dirty="0"/>
              <a:t>의 전체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992" y="1268760"/>
            <a:ext cx="5054016" cy="4767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7-2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370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</a:t>
            </a:r>
            <a:r>
              <a:rPr lang="en-US" altLang="ko-KR" dirty="0" err="1"/>
              <a:t>c:forTokens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36765" y="692696"/>
            <a:ext cx="5578007" cy="4659732"/>
            <a:chOff x="1691680" y="2357262"/>
            <a:chExt cx="5578007" cy="4659732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357262"/>
              <a:ext cx="5573756" cy="2143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100" y="4500739"/>
              <a:ext cx="5566587" cy="25162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579" y="2249464"/>
            <a:ext cx="5580925" cy="434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7-2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886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n-ea"/>
                <a:ea typeface="+mn-ea"/>
              </a:rPr>
              <a:t>Section </a:t>
            </a:r>
            <a:r>
              <a:rPr lang="en-US" altLang="ko-KR" sz="4000" b="1" dirty="0" smtClean="0">
                <a:latin typeface="+mn-ea"/>
                <a:ea typeface="+mn-ea"/>
              </a:rPr>
              <a:t>06</a:t>
            </a:r>
            <a:endParaRPr lang="en-US" altLang="ko-KR" sz="4000" b="1" dirty="0">
              <a:latin typeface="+mn-ea"/>
              <a:ea typeface="+mn-ea"/>
            </a:endParaRPr>
          </a:p>
          <a:p>
            <a:pPr algn="ctr"/>
            <a:r>
              <a:rPr lang="en-US" altLang="ko-KR" sz="4000" b="1" dirty="0" smtClean="0">
                <a:latin typeface="+mn-ea"/>
                <a:ea typeface="+mn-ea"/>
              </a:rPr>
              <a:t>Maven </a:t>
            </a:r>
            <a:r>
              <a:rPr lang="ko-KR" altLang="en-US" sz="4000" b="1" dirty="0" smtClean="0">
                <a:latin typeface="+mn-ea"/>
                <a:ea typeface="+mn-ea"/>
              </a:rPr>
              <a:t>기반 프로젝트 구성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678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빌드</a:t>
            </a:r>
            <a:r>
              <a:rPr lang="ko-KR" altLang="en-US" dirty="0" smtClean="0"/>
              <a:t> 도구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빌드</a:t>
            </a:r>
            <a:r>
              <a:rPr lang="ko-KR" altLang="en-US" dirty="0" smtClean="0"/>
              <a:t> 도구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Ant: </a:t>
            </a:r>
            <a:r>
              <a:rPr lang="ko-KR" altLang="en-US" dirty="0" smtClean="0"/>
              <a:t>가장 오래된 </a:t>
            </a:r>
            <a:r>
              <a:rPr lang="ko-KR" altLang="en-US" dirty="0"/>
              <a:t>자바 </a:t>
            </a:r>
            <a:r>
              <a:rPr lang="ko-KR" altLang="en-US" dirty="0" err="1"/>
              <a:t>빌드</a:t>
            </a:r>
            <a:r>
              <a:rPr lang="ko-KR" altLang="en-US" dirty="0"/>
              <a:t> </a:t>
            </a:r>
            <a:r>
              <a:rPr lang="ko-KR" altLang="en-US" dirty="0" smtClean="0"/>
              <a:t>도구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Mavern</a:t>
            </a:r>
            <a:r>
              <a:rPr lang="en-US" altLang="ko-KR" dirty="0" smtClean="0"/>
              <a:t>: 2004</a:t>
            </a:r>
            <a:r>
              <a:rPr lang="ko-KR" altLang="en-US" dirty="0" smtClean="0"/>
              <a:t>년에 </a:t>
            </a:r>
            <a:r>
              <a:rPr lang="ko-KR" altLang="en-US" dirty="0"/>
              <a:t>아파치 프로젝트로 </a:t>
            </a:r>
            <a:r>
              <a:rPr lang="en-US" altLang="ko-KR" dirty="0"/>
              <a:t>Maven</a:t>
            </a:r>
            <a:r>
              <a:rPr lang="ko-KR" altLang="en-US" dirty="0"/>
              <a:t>이 새롭게 </a:t>
            </a:r>
            <a:r>
              <a:rPr lang="ko-KR" altLang="en-US" dirty="0" smtClean="0"/>
              <a:t>나</a:t>
            </a:r>
            <a:r>
              <a:rPr lang="ko-KR" altLang="en-US" dirty="0" smtClean="0"/>
              <a:t>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이후 </a:t>
            </a:r>
            <a:r>
              <a:rPr lang="ko-KR" altLang="en-US" dirty="0"/>
              <a:t>오랜 기간 </a:t>
            </a:r>
            <a:r>
              <a:rPr lang="en-US" altLang="ko-KR" dirty="0"/>
              <a:t>Maven</a:t>
            </a:r>
            <a:r>
              <a:rPr lang="ko-KR" altLang="en-US" dirty="0"/>
              <a:t>은 절대 다수가 사용하는 자바 </a:t>
            </a:r>
            <a:r>
              <a:rPr lang="ko-KR" altLang="en-US" dirty="0" err="1"/>
              <a:t>빌드</a:t>
            </a:r>
            <a:r>
              <a:rPr lang="ko-KR" altLang="en-US" dirty="0"/>
              <a:t> 도구가 되었으며 특히 스프링 프레임워크 개발에서 기본 </a:t>
            </a:r>
            <a:r>
              <a:rPr lang="ko-KR" altLang="en-US" dirty="0" err="1"/>
              <a:t>빌드</a:t>
            </a:r>
            <a:r>
              <a:rPr lang="ko-KR" altLang="en-US" dirty="0"/>
              <a:t> 도구로 </a:t>
            </a:r>
            <a:r>
              <a:rPr lang="ko-KR" altLang="en-US" dirty="0" smtClean="0"/>
              <a:t>활용됨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Gradle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시간이 </a:t>
            </a:r>
            <a:r>
              <a:rPr lang="ko-KR" altLang="en-US" dirty="0"/>
              <a:t>지남에 따라 좀 더 유연하면서도 복잡한 처리를 쉽게 하기 위한 요구 사항의 증대로 </a:t>
            </a:r>
            <a:r>
              <a:rPr lang="en-US" altLang="ko-KR" dirty="0"/>
              <a:t>2012</a:t>
            </a:r>
            <a:r>
              <a:rPr lang="ko-KR" altLang="en-US" dirty="0"/>
              <a:t>년 </a:t>
            </a:r>
            <a:r>
              <a:rPr lang="en-US" altLang="ko-KR" dirty="0" err="1" smtClean="0"/>
              <a:t>Gradle</a:t>
            </a:r>
            <a:r>
              <a:rPr lang="ko-KR" altLang="en-US" dirty="0" smtClean="0"/>
              <a:t>이 나옴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기발의 기본 </a:t>
            </a:r>
            <a:r>
              <a:rPr lang="ko-KR" altLang="en-US" dirty="0" err="1"/>
              <a:t>빌드</a:t>
            </a:r>
            <a:r>
              <a:rPr lang="ko-KR" altLang="en-US" dirty="0"/>
              <a:t> 도구가 </a:t>
            </a:r>
            <a:r>
              <a:rPr lang="ko-KR" altLang="en-US" dirty="0" smtClean="0"/>
              <a:t>되었</a:t>
            </a:r>
            <a:r>
              <a:rPr lang="ko-KR" altLang="en-US" dirty="0"/>
              <a:t>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현재 </a:t>
            </a:r>
            <a:r>
              <a:rPr lang="en-US" altLang="ko-KR" dirty="0"/>
              <a:t>Maven</a:t>
            </a:r>
            <a:r>
              <a:rPr lang="ko-KR" altLang="en-US" dirty="0"/>
              <a:t>과 </a:t>
            </a:r>
            <a:r>
              <a:rPr lang="en-US" altLang="ko-KR" dirty="0" err="1"/>
              <a:t>Gradle</a:t>
            </a:r>
            <a:r>
              <a:rPr lang="ko-KR" altLang="en-US" dirty="0"/>
              <a:t>이 가장 대표적인 </a:t>
            </a:r>
            <a:r>
              <a:rPr lang="ko-KR" altLang="en-US" dirty="0" err="1"/>
              <a:t>빌드</a:t>
            </a:r>
            <a:r>
              <a:rPr lang="ko-KR" altLang="en-US" dirty="0"/>
              <a:t> </a:t>
            </a:r>
            <a:r>
              <a:rPr lang="ko-KR" altLang="en-US" dirty="0" smtClean="0"/>
              <a:t>도구</a:t>
            </a:r>
            <a:r>
              <a:rPr lang="ko-KR" altLang="en-US" dirty="0"/>
              <a:t>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2435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Maven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Gradle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496944" cy="5361459"/>
          </a:xfrm>
        </p:spPr>
        <p:txBody>
          <a:bodyPr/>
          <a:lstStyle/>
          <a:p>
            <a:r>
              <a:rPr lang="en-US" altLang="ko-KR" dirty="0" smtClean="0"/>
              <a:t>Maven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Gradle</a:t>
            </a:r>
            <a:r>
              <a:rPr lang="ko-KR" altLang="en-US" dirty="0" smtClean="0"/>
              <a:t>의 설정 방식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Maven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ko-KR" altLang="en-US" dirty="0" err="1"/>
              <a:t>빌드</a:t>
            </a:r>
            <a:r>
              <a:rPr lang="ko-KR" altLang="en-US" dirty="0"/>
              <a:t> 설정을 ‘</a:t>
            </a:r>
            <a:r>
              <a:rPr lang="en-US" altLang="ko-KR" dirty="0"/>
              <a:t>pom.xml’ </a:t>
            </a:r>
            <a:r>
              <a:rPr lang="ko-KR" altLang="en-US" dirty="0"/>
              <a:t>파일에 </a:t>
            </a:r>
            <a:r>
              <a:rPr lang="ko-KR" altLang="en-US" dirty="0" smtClean="0"/>
              <a:t>작성함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XML </a:t>
            </a:r>
            <a:r>
              <a:rPr lang="ko-KR" altLang="en-US" dirty="0"/>
              <a:t>구조이기 때문에 프로젝트가 커질수록 스크립트의 내용이 길어지고 </a:t>
            </a:r>
            <a:r>
              <a:rPr lang="ko-KR" altLang="en-US" dirty="0" err="1"/>
              <a:t>가독성이</a:t>
            </a:r>
            <a:r>
              <a:rPr lang="ko-KR" altLang="en-US" dirty="0"/>
              <a:t> 떨어지는 문제가 </a:t>
            </a:r>
            <a:r>
              <a:rPr lang="ko-KR" altLang="en-US" dirty="0" smtClean="0"/>
              <a:t>있</a:t>
            </a:r>
            <a:r>
              <a:rPr lang="ko-KR" altLang="en-US" dirty="0"/>
              <a:t>음</a:t>
            </a:r>
            <a:endParaRPr lang="en-US" altLang="ko-KR" dirty="0"/>
          </a:p>
          <a:p>
            <a:pPr lvl="1"/>
            <a:r>
              <a:rPr lang="en-US" altLang="ko-KR" dirty="0" err="1" smtClean="0"/>
              <a:t>Gradle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Groovy</a:t>
            </a:r>
            <a:r>
              <a:rPr lang="ko-KR" altLang="en-US" dirty="0"/>
              <a:t>라고 하는 </a:t>
            </a:r>
            <a:r>
              <a:rPr lang="en-US" altLang="ko-KR" dirty="0"/>
              <a:t>JVM </a:t>
            </a:r>
            <a:r>
              <a:rPr lang="ko-KR" altLang="en-US" dirty="0"/>
              <a:t>기반 언어를 통해 프로그램 구조로 </a:t>
            </a:r>
            <a:r>
              <a:rPr lang="ko-KR" altLang="en-US" dirty="0" smtClean="0"/>
              <a:t>설정함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따라서 </a:t>
            </a:r>
            <a:r>
              <a:rPr lang="ko-KR" altLang="en-US" dirty="0"/>
              <a:t>훨씬 적은 양의 스크립트로 짧고 간결하게 작성할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/>
              <a:t>다중 프로젝트</a:t>
            </a:r>
          </a:p>
          <a:p>
            <a:pPr lvl="1"/>
            <a:r>
              <a:rPr lang="en-US" altLang="ko-KR" dirty="0" smtClean="0"/>
              <a:t>Maven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다중 프로젝트에서 특정 설정을 다른 모듈에서 사용하려면 상속을 받아야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 lvl="1"/>
            <a:r>
              <a:rPr lang="en-US" altLang="ko-KR" dirty="0" err="1" smtClean="0"/>
              <a:t>Gradle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설정 주입 방식을 사용하여 다중 프로젝트에 </a:t>
            </a:r>
            <a:r>
              <a:rPr lang="ko-KR" altLang="en-US" dirty="0" smtClean="0"/>
              <a:t>적합함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839472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리포지터리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  <a:p>
            <a:pPr lvl="1"/>
            <a:r>
              <a:rPr lang="ko-KR" altLang="en-US" dirty="0" err="1"/>
              <a:t>안드로이드</a:t>
            </a:r>
            <a:r>
              <a:rPr lang="ko-KR" altLang="en-US" dirty="0"/>
              <a:t> 프로젝트는 기본적으로 </a:t>
            </a:r>
            <a:r>
              <a:rPr lang="en-US" altLang="ko-KR" dirty="0" err="1"/>
              <a:t>Gradle</a:t>
            </a:r>
            <a:r>
              <a:rPr lang="ko-KR" altLang="en-US" dirty="0"/>
              <a:t>을 사용함</a:t>
            </a:r>
            <a:endParaRPr lang="en-US" altLang="ko-KR" dirty="0"/>
          </a:p>
          <a:p>
            <a:pPr lvl="1"/>
            <a:r>
              <a:rPr lang="ko-KR" altLang="en-US" dirty="0"/>
              <a:t>스프링 프레임워크 기반 프로젝트는 </a:t>
            </a:r>
            <a:r>
              <a:rPr lang="en-US" altLang="ko-KR" dirty="0"/>
              <a:t>Maven, </a:t>
            </a:r>
            <a:r>
              <a:rPr lang="en-US" altLang="ko-KR" dirty="0" err="1"/>
              <a:t>Gradle</a:t>
            </a:r>
            <a:r>
              <a:rPr lang="en-US" altLang="ko-KR" dirty="0"/>
              <a:t> </a:t>
            </a:r>
            <a:r>
              <a:rPr lang="ko-KR" altLang="en-US" dirty="0"/>
              <a:t>중에 선택할 수 있음</a:t>
            </a:r>
            <a:endParaRPr lang="en-US" altLang="ko-KR" dirty="0"/>
          </a:p>
          <a:p>
            <a:pPr lvl="1"/>
            <a:r>
              <a:rPr lang="ko-KR" altLang="en-US" dirty="0" err="1"/>
              <a:t>이클립스는</a:t>
            </a:r>
            <a:r>
              <a:rPr lang="ko-KR" altLang="en-US" dirty="0"/>
              <a:t> </a:t>
            </a:r>
            <a:r>
              <a:rPr lang="en-US" altLang="ko-KR" dirty="0"/>
              <a:t>Maven</a:t>
            </a:r>
            <a:r>
              <a:rPr lang="ko-KR" altLang="en-US" dirty="0"/>
              <a:t>에 친화적이고 </a:t>
            </a:r>
            <a:r>
              <a:rPr lang="en-US" altLang="ko-KR" dirty="0" err="1"/>
              <a:t>IntelliJ</a:t>
            </a:r>
            <a:r>
              <a:rPr lang="ko-KR" altLang="en-US" dirty="0"/>
              <a:t>는 </a:t>
            </a:r>
            <a:r>
              <a:rPr lang="en-US" altLang="ko-KR" dirty="0" err="1"/>
              <a:t>Gradle</a:t>
            </a:r>
            <a:r>
              <a:rPr lang="ko-KR" altLang="en-US" dirty="0"/>
              <a:t>에 친화적임</a:t>
            </a:r>
          </a:p>
          <a:p>
            <a:pPr lvl="2"/>
            <a:endParaRPr lang="en-US" altLang="ko-KR" dirty="0" smtClean="0"/>
          </a:p>
          <a:p>
            <a:r>
              <a:rPr lang="ko-KR" altLang="en-US" dirty="0" err="1" smtClean="0"/>
              <a:t>빌드</a:t>
            </a:r>
            <a:r>
              <a:rPr lang="ko-KR" altLang="en-US" dirty="0" smtClean="0"/>
              <a:t> 도구를 사용하는 주요 목적 두 가지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컴파일</a:t>
            </a:r>
            <a:r>
              <a:rPr lang="en-US" altLang="ko-KR" dirty="0"/>
              <a:t>/</a:t>
            </a:r>
            <a:r>
              <a:rPr lang="ko-KR" altLang="en-US" dirty="0"/>
              <a:t>실행 설정과 라이브러리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marL="1593850" lvl="2" indent="-342900"/>
            <a:r>
              <a:rPr lang="ko-KR" altLang="en-US" dirty="0" smtClean="0"/>
              <a:t>이 </a:t>
            </a:r>
            <a:r>
              <a:rPr lang="ko-KR" altLang="en-US" dirty="0"/>
              <a:t>중에서도 라이브러리 설정은 꼭 알아두어야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꼭 </a:t>
            </a:r>
            <a:r>
              <a:rPr lang="ko-KR" altLang="en-US" dirty="0"/>
              <a:t>필요한 핵심 라이브러리만 설정 파일에 등록해두면 해당 라이브러리에서 필요로 하는 다른 라이브러리는 자동으로 함께 설치되기 때문에 신경 쓸 필요가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114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리포지터리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리포지터리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이러한 </a:t>
            </a:r>
            <a:r>
              <a:rPr lang="ko-KR" altLang="en-US" dirty="0"/>
              <a:t>라이브러리를 통합 보관하는 일종의 </a:t>
            </a:r>
            <a:r>
              <a:rPr lang="ko-KR" altLang="en-US" dirty="0" smtClean="0"/>
              <a:t>저장소</a:t>
            </a:r>
            <a:r>
              <a:rPr lang="ko-KR" altLang="en-US" dirty="0"/>
              <a:t>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설정 </a:t>
            </a:r>
            <a:r>
              <a:rPr lang="ko-KR" altLang="en-US" dirty="0"/>
              <a:t>파일의 내용을 참고해 해당 라이브러리를 글로벌 저장소로부터 로컬 저장소로 </a:t>
            </a:r>
            <a:r>
              <a:rPr lang="ko-KR" altLang="en-US" dirty="0" err="1"/>
              <a:t>다운로드한</a:t>
            </a:r>
            <a:r>
              <a:rPr lang="ko-KR" altLang="en-US" dirty="0"/>
              <a:t> 다음 프로젝트에 복사하는 과정을 거쳐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해당 </a:t>
            </a:r>
            <a:r>
              <a:rPr lang="ko-KR" altLang="en-US" dirty="0"/>
              <a:t>라이브러리가 로컬 저장소에 있다면 인터넷에서 </a:t>
            </a:r>
            <a:r>
              <a:rPr lang="ko-KR" altLang="en-US" dirty="0" err="1"/>
              <a:t>다운로드하지</a:t>
            </a:r>
            <a:r>
              <a:rPr lang="ko-KR" altLang="en-US" dirty="0"/>
              <a:t> 않고 바로 사용할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필요에 </a:t>
            </a:r>
            <a:r>
              <a:rPr lang="ko-KR" altLang="en-US" dirty="0"/>
              <a:t>따라서는 개발 회사가 자신들에게 필요한 라이브러리만 저장하거나 자체 라이브러리 저장을 위한 저장소를 두고 사용하기도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9157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Maven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이클립스에서</a:t>
            </a:r>
            <a:r>
              <a:rPr lang="ko-KR" altLang="en-US" dirty="0"/>
              <a:t> </a:t>
            </a:r>
            <a:r>
              <a:rPr lang="en-US" altLang="ko-KR" dirty="0"/>
              <a:t>Maven </a:t>
            </a:r>
            <a:r>
              <a:rPr lang="ko-KR" altLang="en-US" dirty="0"/>
              <a:t>프로젝트를 설정하는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/>
              <a:t>CLI(Command Line </a:t>
            </a:r>
            <a:r>
              <a:rPr lang="en-US" altLang="ko-KR" dirty="0" smtClean="0"/>
              <a:t>Interface) </a:t>
            </a:r>
            <a:r>
              <a:rPr lang="ko-KR" altLang="en-US" dirty="0" smtClean="0"/>
              <a:t>방식</a:t>
            </a:r>
            <a:endParaRPr lang="en-US" altLang="ko-KR" dirty="0"/>
          </a:p>
          <a:p>
            <a:pPr lvl="2"/>
            <a:r>
              <a:rPr lang="en-US" altLang="ko-KR" dirty="0" smtClean="0"/>
              <a:t>Maven</a:t>
            </a:r>
            <a:r>
              <a:rPr lang="ko-KR" altLang="en-US" dirty="0"/>
              <a:t>과 </a:t>
            </a:r>
            <a:r>
              <a:rPr lang="en-US" altLang="ko-KR" dirty="0" err="1"/>
              <a:t>Gradle</a:t>
            </a:r>
            <a:r>
              <a:rPr lang="en-US" altLang="ko-KR" dirty="0"/>
              <a:t> </a:t>
            </a:r>
            <a:r>
              <a:rPr lang="ko-KR" altLang="en-US" dirty="0"/>
              <a:t>모두 기본적으로는 설정 파일을 먼저 만들고 </a:t>
            </a:r>
            <a:r>
              <a:rPr lang="ko-KR" altLang="en-US" dirty="0" err="1"/>
              <a:t>명령줄</a:t>
            </a:r>
            <a:r>
              <a:rPr lang="ko-KR" altLang="en-US" dirty="0"/>
              <a:t> </a:t>
            </a:r>
            <a:r>
              <a:rPr lang="ko-KR" altLang="en-US" dirty="0" smtClean="0"/>
              <a:t>인터페이스</a:t>
            </a:r>
            <a:r>
              <a:rPr lang="en-US" altLang="ko-KR" dirty="0" smtClean="0"/>
              <a:t>(</a:t>
            </a:r>
            <a:r>
              <a:rPr lang="en-US" altLang="ko-KR" dirty="0" smtClean="0"/>
              <a:t>CLI) </a:t>
            </a:r>
            <a:r>
              <a:rPr lang="ko-KR" altLang="en-US" dirty="0" smtClean="0"/>
              <a:t>를 </a:t>
            </a:r>
            <a:r>
              <a:rPr lang="ko-KR" altLang="en-US" dirty="0"/>
              <a:t>통해 기본 프로젝트 구조를 생성한 다음 개발도구에서 </a:t>
            </a:r>
            <a:r>
              <a:rPr lang="en-US" altLang="ko-KR" dirty="0"/>
              <a:t>import</a:t>
            </a:r>
            <a:r>
              <a:rPr lang="ko-KR" altLang="en-US" dirty="0"/>
              <a:t>하여 사용하는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/>
              <a:t>Dynamic Web Project </a:t>
            </a:r>
            <a:r>
              <a:rPr lang="ko-KR" altLang="en-US" dirty="0"/>
              <a:t>를 </a:t>
            </a:r>
            <a:r>
              <a:rPr lang="en-US" altLang="ko-KR" dirty="0"/>
              <a:t>Maven </a:t>
            </a:r>
            <a:r>
              <a:rPr lang="ko-KR" altLang="en-US" dirty="0"/>
              <a:t>기반으로 </a:t>
            </a:r>
            <a:r>
              <a:rPr lang="ko-KR" altLang="en-US" dirty="0" smtClean="0"/>
              <a:t>변환하는 </a:t>
            </a:r>
            <a:r>
              <a:rPr lang="ko-KR" altLang="en-US" dirty="0" smtClean="0"/>
              <a:t>방식</a:t>
            </a:r>
            <a:endParaRPr lang="en-US" altLang="ko-KR" dirty="0"/>
          </a:p>
          <a:p>
            <a:pPr lvl="2"/>
            <a:r>
              <a:rPr lang="ko-KR" altLang="en-US" dirty="0" smtClean="0"/>
              <a:t>동적 </a:t>
            </a:r>
            <a:r>
              <a:rPr lang="ko-KR" altLang="en-US" dirty="0"/>
              <a:t>웹 </a:t>
            </a:r>
            <a:r>
              <a:rPr lang="ko-KR" altLang="en-US" dirty="0" smtClean="0"/>
              <a:t>프로젝트를 </a:t>
            </a:r>
            <a:r>
              <a:rPr lang="en-US" altLang="ko-KR" dirty="0"/>
              <a:t>Maven </a:t>
            </a:r>
            <a:r>
              <a:rPr lang="ko-KR" altLang="en-US" dirty="0"/>
              <a:t>기반으로 변환해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이 </a:t>
            </a:r>
            <a:r>
              <a:rPr lang="ko-KR" altLang="en-US" dirty="0"/>
              <a:t>방법이 가장 간편하면서도 안정적인 </a:t>
            </a:r>
            <a:r>
              <a:rPr lang="ko-KR" altLang="en-US" dirty="0" smtClean="0"/>
              <a:t>방법임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책에서는 ②번 방법을 사용함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589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</a:t>
            </a:r>
            <a:r>
              <a:rPr lang="ko-KR" altLang="en-US" dirty="0"/>
              <a:t> </a:t>
            </a:r>
            <a:r>
              <a:rPr lang="en-US" altLang="ko-KR" dirty="0"/>
              <a:t>Maven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Maven </a:t>
            </a:r>
            <a:r>
              <a:rPr lang="ko-KR" altLang="en-US" dirty="0"/>
              <a:t>프로젝트로 변환하기</a:t>
            </a:r>
          </a:p>
          <a:p>
            <a:pPr lvl="1">
              <a:buFont typeface="+mj-lt"/>
              <a:buAutoNum type="arabicParenR"/>
            </a:pPr>
            <a:r>
              <a:rPr lang="ko-KR" altLang="en-US" dirty="0" smtClean="0"/>
              <a:t> ‘</a:t>
            </a:r>
            <a:r>
              <a:rPr lang="en-US" altLang="ko-KR" dirty="0" err="1"/>
              <a:t>jwbook</a:t>
            </a:r>
            <a:r>
              <a:rPr lang="en-US" altLang="ko-KR" dirty="0"/>
              <a:t>’ </a:t>
            </a:r>
            <a:r>
              <a:rPr lang="ko-KR" altLang="en-US" dirty="0"/>
              <a:t>프로젝트를 선택하고 마우스 오른쪽 버튼을 눌러 </a:t>
            </a:r>
            <a:r>
              <a:rPr lang="en-US" altLang="ko-KR" dirty="0"/>
              <a:t>[Configure] → [Convert to Maven Project]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290" y="2057890"/>
            <a:ext cx="4455421" cy="4179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442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n-ea"/>
                <a:ea typeface="+mn-ea"/>
              </a:rPr>
              <a:t>Section </a:t>
            </a:r>
            <a:r>
              <a:rPr lang="en-US" altLang="ko-KR" sz="4000" b="1" dirty="0" smtClean="0">
                <a:latin typeface="+mn-ea"/>
                <a:ea typeface="+mn-ea"/>
              </a:rPr>
              <a:t>01</a:t>
            </a:r>
            <a:endParaRPr lang="en-US" altLang="ko-KR" sz="4000" b="1" dirty="0">
              <a:latin typeface="+mn-ea"/>
              <a:ea typeface="+mn-ea"/>
            </a:endParaRPr>
          </a:p>
          <a:p>
            <a:pPr algn="ctr"/>
            <a:r>
              <a:rPr lang="ko-KR" altLang="en-US" sz="4000" b="1" dirty="0" smtClean="0">
                <a:latin typeface="+mn-ea"/>
                <a:ea typeface="+mn-ea"/>
              </a:rPr>
              <a:t>액션 태그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663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</a:t>
            </a:r>
            <a:r>
              <a:rPr lang="ko-KR" altLang="en-US" dirty="0"/>
              <a:t> </a:t>
            </a:r>
            <a:r>
              <a:rPr lang="en-US" altLang="ko-KR" dirty="0"/>
              <a:t>Maven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기본 정보 설정하기</a:t>
            </a:r>
            <a:endParaRPr lang="ko-KR" altLang="en-US" dirty="0"/>
          </a:p>
          <a:p>
            <a:pPr marL="698500" lvl="1" indent="-342900">
              <a:buFont typeface="+mj-lt"/>
              <a:buAutoNum type="arabicParenR" startAt="2"/>
            </a:pPr>
            <a:r>
              <a:rPr lang="en-US" altLang="ko-KR" dirty="0" smtClean="0"/>
              <a:t>Maven </a:t>
            </a:r>
            <a:r>
              <a:rPr lang="ko-KR" altLang="en-US" dirty="0"/>
              <a:t>프로젝트를 위해 몇 가지 필요한 사항을 등록하고</a:t>
            </a:r>
            <a:r>
              <a:rPr lang="en-US" altLang="ko-KR" dirty="0"/>
              <a:t>, &lt;Finish&gt;</a:t>
            </a:r>
            <a:r>
              <a:rPr lang="ko-KR" altLang="en-US" dirty="0"/>
              <a:t>를 </a:t>
            </a:r>
            <a:r>
              <a:rPr lang="ko-KR" altLang="en-US" dirty="0" smtClean="0"/>
              <a:t>클릭</a:t>
            </a:r>
            <a:endParaRPr lang="en-US" altLang="ko-KR" dirty="0" smtClean="0"/>
          </a:p>
          <a:p>
            <a:pPr lvl="2"/>
            <a:r>
              <a:rPr lang="en-US" altLang="ko-KR" b="1" dirty="0"/>
              <a:t>Group Id</a:t>
            </a:r>
            <a:r>
              <a:rPr lang="en-US" altLang="ko-KR" dirty="0"/>
              <a:t>: </a:t>
            </a:r>
            <a:r>
              <a:rPr lang="ko-KR" altLang="en-US" dirty="0"/>
              <a:t>프로젝트의 고유 </a:t>
            </a:r>
            <a:r>
              <a:rPr lang="ko-KR" altLang="en-US" dirty="0" err="1"/>
              <a:t>식별자로</a:t>
            </a:r>
            <a:r>
              <a:rPr lang="ko-KR" altLang="en-US" dirty="0"/>
              <a:t> 기본 패키지 이름 규칙에 따라 </a:t>
            </a:r>
            <a:r>
              <a:rPr lang="ko-KR" altLang="en-US" dirty="0" smtClean="0"/>
              <a:t>작성함</a:t>
            </a:r>
            <a:endParaRPr lang="en-US" altLang="ko-KR" dirty="0"/>
          </a:p>
          <a:p>
            <a:pPr lvl="2"/>
            <a:r>
              <a:rPr lang="en-US" altLang="ko-KR" b="1" dirty="0" smtClean="0"/>
              <a:t>Artifact </a:t>
            </a:r>
            <a:r>
              <a:rPr lang="en-US" altLang="ko-KR" b="1" dirty="0"/>
              <a:t>Id</a:t>
            </a:r>
            <a:r>
              <a:rPr lang="en-US" altLang="ko-KR" dirty="0"/>
              <a:t>: </a:t>
            </a:r>
            <a:r>
              <a:rPr lang="ko-KR" altLang="en-US" dirty="0"/>
              <a:t>생성되는 </a:t>
            </a:r>
            <a:r>
              <a:rPr lang="en-US" altLang="ko-KR" dirty="0"/>
              <a:t>jar(war) </a:t>
            </a:r>
            <a:r>
              <a:rPr lang="ko-KR" altLang="en-US" dirty="0"/>
              <a:t>파일의 이름으로 소문자로만 </a:t>
            </a:r>
            <a:r>
              <a:rPr lang="ko-KR" altLang="en-US" dirty="0" smtClean="0"/>
              <a:t>작성함</a:t>
            </a:r>
            <a:endParaRPr lang="ko-KR" altLang="en-US" dirty="0"/>
          </a:p>
          <a:p>
            <a:pPr lvl="2"/>
            <a:r>
              <a:rPr lang="en-US" altLang="ko-KR" b="1" dirty="0"/>
              <a:t>.Version</a:t>
            </a:r>
            <a:r>
              <a:rPr lang="en-US" altLang="ko-KR" dirty="0"/>
              <a:t>: </a:t>
            </a:r>
            <a:r>
              <a:rPr lang="ko-KR" altLang="en-US" dirty="0"/>
              <a:t>숫자와 점으로 이루어진 버전 관리 </a:t>
            </a:r>
            <a:r>
              <a:rPr lang="ko-KR" altLang="en-US" dirty="0" smtClean="0"/>
              <a:t>번호</a:t>
            </a:r>
            <a:endParaRPr lang="en-US" altLang="ko-KR" dirty="0"/>
          </a:p>
          <a:p>
            <a:pPr lvl="2"/>
            <a:r>
              <a:rPr lang="en-US" altLang="ko-KR" b="1" dirty="0" smtClean="0"/>
              <a:t>Packaging</a:t>
            </a:r>
            <a:r>
              <a:rPr lang="en-US" altLang="ko-KR" dirty="0"/>
              <a:t>: </a:t>
            </a:r>
            <a:r>
              <a:rPr lang="ko-KR" altLang="en-US" dirty="0" err="1"/>
              <a:t>빌드</a:t>
            </a:r>
            <a:r>
              <a:rPr lang="ko-KR" altLang="en-US" dirty="0"/>
              <a:t> 산출물 형태로 </a:t>
            </a:r>
            <a:r>
              <a:rPr lang="en-US" altLang="ko-KR" dirty="0"/>
              <a:t>jar(</a:t>
            </a:r>
            <a:r>
              <a:rPr lang="ko-KR" altLang="en-US" dirty="0"/>
              <a:t>일반 </a:t>
            </a:r>
            <a:r>
              <a:rPr lang="ko-KR" altLang="en-US" dirty="0" err="1"/>
              <a:t>앱</a:t>
            </a:r>
            <a:r>
              <a:rPr lang="ko-KR" altLang="en-US" dirty="0"/>
              <a:t> 혹은 라이브러리</a:t>
            </a:r>
            <a:r>
              <a:rPr lang="en-US" altLang="ko-KR" dirty="0"/>
              <a:t>) </a:t>
            </a:r>
            <a:r>
              <a:rPr lang="ko-KR" altLang="en-US" dirty="0"/>
              <a:t>혹은 </a:t>
            </a:r>
            <a:r>
              <a:rPr lang="en-US" altLang="ko-KR" dirty="0"/>
              <a:t>war(</a:t>
            </a:r>
            <a:r>
              <a:rPr lang="ko-KR" altLang="en-US" dirty="0"/>
              <a:t>웹</a:t>
            </a:r>
            <a:r>
              <a:rPr lang="en-US" altLang="ko-KR" dirty="0"/>
              <a:t>) </a:t>
            </a:r>
            <a:r>
              <a:rPr lang="ko-KR" altLang="en-US" dirty="0" smtClean="0"/>
              <a:t>형태임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0917" y="2924944"/>
            <a:ext cx="3682166" cy="3414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5665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</a:t>
            </a:r>
            <a:r>
              <a:rPr lang="ko-KR" altLang="en-US" dirty="0"/>
              <a:t> </a:t>
            </a:r>
            <a:r>
              <a:rPr lang="en-US" altLang="ko-KR" dirty="0"/>
              <a:t>Maven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기본 정보 설정하기</a:t>
            </a:r>
            <a:endParaRPr lang="ko-KR" altLang="en-US" dirty="0"/>
          </a:p>
          <a:p>
            <a:pPr marL="698500" lvl="1" indent="-342900">
              <a:buFont typeface="+mj-lt"/>
              <a:buAutoNum type="arabicParenR" startAt="3"/>
            </a:pPr>
            <a:r>
              <a:rPr lang="ko-KR" altLang="en-US" dirty="0" smtClean="0"/>
              <a:t>자동으로 </a:t>
            </a:r>
            <a:r>
              <a:rPr lang="ko-KR" altLang="en-US" dirty="0"/>
              <a:t>기존 프로젝트 구조에 몇몇 폴더 구조와 ‘</a:t>
            </a:r>
            <a:r>
              <a:rPr lang="en-US" altLang="ko-KR" dirty="0"/>
              <a:t>pom.xml’ </a:t>
            </a:r>
            <a:r>
              <a:rPr lang="ko-KR" altLang="en-US" dirty="0"/>
              <a:t>파일이 생성된 것을 확인할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기본적으로 </a:t>
            </a:r>
            <a:r>
              <a:rPr lang="ko-KR" altLang="en-US" dirty="0"/>
              <a:t>‘</a:t>
            </a:r>
            <a:r>
              <a:rPr lang="en-US" altLang="ko-KR" dirty="0"/>
              <a:t>pom.xml’ </a:t>
            </a:r>
            <a:r>
              <a:rPr lang="ko-KR" altLang="en-US" dirty="0"/>
              <a:t>파일이 </a:t>
            </a:r>
            <a:r>
              <a:rPr lang="ko-KR" altLang="en-US" dirty="0" err="1"/>
              <a:t>오픈된</a:t>
            </a:r>
            <a:r>
              <a:rPr lang="ko-KR" altLang="en-US" dirty="0"/>
              <a:t> 상태이며</a:t>
            </a:r>
            <a:r>
              <a:rPr lang="en-US" altLang="ko-KR" dirty="0"/>
              <a:t>, </a:t>
            </a:r>
            <a:r>
              <a:rPr lang="ko-KR" altLang="en-US" dirty="0"/>
              <a:t>하단에 보면 여러 탭이 있어 다양한 형태로 설정 파일 정보를 </a:t>
            </a:r>
            <a:r>
              <a:rPr lang="ko-KR" altLang="en-US" dirty="0" smtClean="0"/>
              <a:t>보여줌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6918" y="2564904"/>
            <a:ext cx="5930165" cy="3697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12097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</a:t>
            </a:r>
            <a:r>
              <a:rPr lang="ko-KR" altLang="en-US" dirty="0"/>
              <a:t> </a:t>
            </a:r>
            <a:r>
              <a:rPr lang="en-US" altLang="ko-KR" dirty="0"/>
              <a:t>Maven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필요한 라이브러리 </a:t>
            </a:r>
            <a:r>
              <a:rPr lang="ko-KR" altLang="en-US" dirty="0" smtClean="0"/>
              <a:t>등록하기</a:t>
            </a:r>
            <a:endParaRPr lang="en-US" altLang="ko-KR" dirty="0" smtClean="0"/>
          </a:p>
          <a:p>
            <a:pPr marL="698500" lvl="1" indent="-342900">
              <a:buFont typeface="+mj-lt"/>
              <a:buAutoNum type="arabicParenR" startAt="4"/>
            </a:pPr>
            <a:r>
              <a:rPr lang="ko-KR" altLang="en-US" dirty="0" smtClean="0"/>
              <a:t>프로젝트에 </a:t>
            </a:r>
            <a:r>
              <a:rPr lang="ko-KR" altLang="en-US" dirty="0"/>
              <a:t>필요한 라이브러리를 </a:t>
            </a:r>
            <a:r>
              <a:rPr lang="ko-KR" altLang="en-US" dirty="0" smtClean="0"/>
              <a:t>등록하기</a:t>
            </a:r>
            <a:r>
              <a:rPr lang="en-US" altLang="ko-KR" dirty="0"/>
              <a:t> </a:t>
            </a:r>
            <a:r>
              <a:rPr lang="ko-KR" altLang="en-US" dirty="0" smtClean="0"/>
              <a:t>위해 우선 </a:t>
            </a:r>
            <a:r>
              <a:rPr lang="ko-KR" altLang="en-US" dirty="0" smtClean="0"/>
              <a:t>기존 </a:t>
            </a:r>
            <a:r>
              <a:rPr lang="en-US" altLang="ko-KR" dirty="0"/>
              <a:t>[WEB-INF/lib]</a:t>
            </a:r>
            <a:r>
              <a:rPr lang="ko-KR" altLang="en-US" dirty="0"/>
              <a:t>에 복사해두었던 </a:t>
            </a:r>
            <a:r>
              <a:rPr lang="en-US" altLang="ko-KR" dirty="0"/>
              <a:t>JSTL </a:t>
            </a:r>
            <a:r>
              <a:rPr lang="ko-KR" altLang="en-US" dirty="0"/>
              <a:t>관련 라이브러리를 </a:t>
            </a:r>
            <a:r>
              <a:rPr lang="ko-KR" altLang="en-US" dirty="0" smtClean="0"/>
              <a:t>삭제함</a:t>
            </a:r>
            <a:endParaRPr lang="en-US" altLang="ko-KR" dirty="0" smtClean="0"/>
          </a:p>
          <a:p>
            <a:pPr marL="698500" lvl="1" indent="-342900">
              <a:buFont typeface="+mj-lt"/>
              <a:buAutoNum type="arabicParenR" startAt="4"/>
            </a:pPr>
            <a:r>
              <a:rPr lang="ko-KR" altLang="en-US" dirty="0" smtClean="0"/>
              <a:t>필요한 </a:t>
            </a:r>
            <a:r>
              <a:rPr lang="ko-KR" altLang="en-US" dirty="0"/>
              <a:t>라이브러리는 </a:t>
            </a:r>
            <a:r>
              <a:rPr lang="ko-KR" altLang="en-US" dirty="0" err="1"/>
              <a:t>리포지터리</a:t>
            </a:r>
            <a:r>
              <a:rPr lang="ko-KR" altLang="en-US" dirty="0"/>
              <a:t> 사이트에서 검색한 버전에 맞게 선택한 화면에서 코드를 복사해서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이번 </a:t>
            </a:r>
            <a:r>
              <a:rPr lang="ko-KR" altLang="en-US" dirty="0"/>
              <a:t>실습에서는 </a:t>
            </a:r>
            <a:r>
              <a:rPr lang="ko-KR" altLang="en-US" dirty="0" err="1"/>
              <a:t>메이븐</a:t>
            </a:r>
            <a:r>
              <a:rPr lang="ko-KR" altLang="en-US" dirty="0"/>
              <a:t> </a:t>
            </a:r>
            <a:r>
              <a:rPr lang="ko-KR" altLang="en-US" dirty="0" err="1"/>
              <a:t>리포지터리</a:t>
            </a:r>
            <a:r>
              <a:rPr lang="en-US" altLang="ko-KR" dirty="0"/>
              <a:t>(https://mvnrepository.com)</a:t>
            </a:r>
            <a:r>
              <a:rPr lang="ko-KR" altLang="en-US" dirty="0"/>
              <a:t>에 접속하여 </a:t>
            </a:r>
            <a:r>
              <a:rPr lang="ko-KR" altLang="en-US" dirty="0" smtClean="0"/>
              <a:t>‘</a:t>
            </a:r>
            <a:r>
              <a:rPr lang="en-US" altLang="ko-KR" dirty="0" smtClean="0"/>
              <a:t>JSTL</a:t>
            </a:r>
            <a:r>
              <a:rPr lang="en-US" altLang="ko-KR" dirty="0"/>
              <a:t>’</a:t>
            </a:r>
            <a:r>
              <a:rPr lang="ko-KR" altLang="en-US" dirty="0"/>
              <a:t>을 검색하고 </a:t>
            </a:r>
            <a:r>
              <a:rPr lang="en-US" altLang="ko-KR" dirty="0"/>
              <a:t>1.2 </a:t>
            </a:r>
            <a:r>
              <a:rPr lang="ko-KR" altLang="en-US" dirty="0"/>
              <a:t>버전의 코드를 복사하여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3279" y="3212976"/>
            <a:ext cx="3397442" cy="3056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93076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</a:t>
            </a:r>
            <a:r>
              <a:rPr lang="ko-KR" altLang="en-US" dirty="0"/>
              <a:t> </a:t>
            </a:r>
            <a:r>
              <a:rPr lang="en-US" altLang="ko-KR" dirty="0"/>
              <a:t>Maven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필요한 라이브러리 </a:t>
            </a:r>
            <a:r>
              <a:rPr lang="ko-KR" altLang="en-US" dirty="0" smtClean="0"/>
              <a:t>등록하기</a:t>
            </a:r>
            <a:endParaRPr lang="en-US" altLang="ko-KR" dirty="0" smtClean="0"/>
          </a:p>
          <a:p>
            <a:pPr marL="698500" lvl="1" indent="-342900">
              <a:buFont typeface="+mj-lt"/>
              <a:buAutoNum type="arabicParenR" startAt="6"/>
            </a:pPr>
            <a:r>
              <a:rPr lang="ko-KR" altLang="en-US" dirty="0" smtClean="0"/>
              <a:t>‘</a:t>
            </a:r>
            <a:r>
              <a:rPr lang="en-US" altLang="ko-KR" dirty="0"/>
              <a:t>pom.xml’</a:t>
            </a:r>
            <a:r>
              <a:rPr lang="ko-KR" altLang="en-US" dirty="0"/>
              <a:t>의 아래 부분에 </a:t>
            </a:r>
            <a:r>
              <a:rPr lang="en-US" altLang="ko-KR" dirty="0"/>
              <a:t>&lt;dependencies&gt;...&lt;/dependencies&gt;</a:t>
            </a:r>
            <a:r>
              <a:rPr lang="ko-KR" altLang="en-US" dirty="0"/>
              <a:t>를 추가하고 </a:t>
            </a:r>
            <a:r>
              <a:rPr lang="ko-KR" altLang="en-US" dirty="0"/>
              <a:t>복사한 코드를 이 </a:t>
            </a:r>
            <a:r>
              <a:rPr lang="ko-KR" altLang="en-US" dirty="0"/>
              <a:t>사이에 </a:t>
            </a:r>
            <a:r>
              <a:rPr lang="ko-KR" altLang="en-US" dirty="0" err="1"/>
              <a:t>붙여넣어</a:t>
            </a:r>
            <a:r>
              <a:rPr lang="ko-KR" altLang="en-US" dirty="0"/>
              <a:t> 다음과 같이 </a:t>
            </a:r>
            <a:r>
              <a:rPr lang="en-US" altLang="ko-KR" dirty="0"/>
              <a:t>JSTL </a:t>
            </a:r>
            <a:r>
              <a:rPr lang="ko-KR" altLang="en-US" dirty="0"/>
              <a:t>라이브러리 의존성을 </a:t>
            </a:r>
            <a:r>
              <a:rPr lang="ko-KR" altLang="en-US" dirty="0" smtClean="0"/>
              <a:t>추가하기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/>
              <a:t>라이브러리를 추가할 경우 </a:t>
            </a:r>
            <a:r>
              <a:rPr lang="en-US" altLang="ko-KR" dirty="0"/>
              <a:t>&lt;dependencies&gt;...&lt;/dependencies&gt; </a:t>
            </a:r>
            <a:r>
              <a:rPr lang="ko-KR" altLang="en-US" dirty="0"/>
              <a:t>사이에 넣어주어야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792716" y="2342151"/>
            <a:ext cx="5558569" cy="4426746"/>
            <a:chOff x="2323013" y="2342151"/>
            <a:chExt cx="5558569" cy="4426746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9332" y="2342151"/>
              <a:ext cx="5552250" cy="2527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3013" y="4869160"/>
              <a:ext cx="5541496" cy="1899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2050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</a:t>
            </a:r>
            <a:r>
              <a:rPr lang="ko-KR" altLang="en-US" dirty="0"/>
              <a:t> </a:t>
            </a:r>
            <a:r>
              <a:rPr lang="en-US" altLang="ko-KR" dirty="0"/>
              <a:t>Maven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필요한 라이브러리 </a:t>
            </a:r>
            <a:r>
              <a:rPr lang="ko-KR" altLang="en-US" dirty="0" smtClean="0"/>
              <a:t>등록하기</a:t>
            </a:r>
            <a:endParaRPr lang="en-US" altLang="ko-KR" dirty="0" smtClean="0"/>
          </a:p>
          <a:p>
            <a:pPr marL="698500" lvl="1" indent="-342900">
              <a:buFont typeface="+mj-lt"/>
              <a:buAutoNum type="arabicParenR" startAt="7"/>
            </a:pPr>
            <a:r>
              <a:rPr lang="ko-KR" altLang="en-US" dirty="0"/>
              <a:t>파일을 저장하고 ‘</a:t>
            </a:r>
            <a:r>
              <a:rPr lang="en-US" altLang="ko-KR" dirty="0"/>
              <a:t>pom.xml’ </a:t>
            </a:r>
            <a:r>
              <a:rPr lang="ko-KR" altLang="en-US" dirty="0"/>
              <a:t>파일을 프로젝트 탐색기에서 선택한 다음 마우스 오른쪽 버튼을 눌러 </a:t>
            </a:r>
            <a:r>
              <a:rPr lang="en-US" altLang="ko-KR" dirty="0"/>
              <a:t>[Maven] → [Update Project...]</a:t>
            </a:r>
            <a:r>
              <a:rPr lang="ko-KR" altLang="en-US" dirty="0"/>
              <a:t>를 선택하고 나오는 화면에서 </a:t>
            </a:r>
            <a:r>
              <a:rPr lang="en-US" altLang="ko-KR" dirty="0"/>
              <a:t>&lt;OK&gt; </a:t>
            </a:r>
            <a:r>
              <a:rPr lang="ko-KR" altLang="en-US" dirty="0"/>
              <a:t>버튼을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4902" y="2564904"/>
            <a:ext cx="4974196" cy="3008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71761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</a:t>
            </a:r>
            <a:r>
              <a:rPr lang="ko-KR" altLang="en-US" dirty="0"/>
              <a:t> </a:t>
            </a:r>
            <a:r>
              <a:rPr lang="en-US" altLang="ko-KR" dirty="0"/>
              <a:t>Maven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필요한 라이브러리 </a:t>
            </a:r>
            <a:r>
              <a:rPr lang="ko-KR" altLang="en-US" dirty="0" smtClean="0"/>
              <a:t>등록하기</a:t>
            </a:r>
            <a:endParaRPr lang="en-US" altLang="ko-KR" dirty="0" smtClean="0"/>
          </a:p>
          <a:p>
            <a:pPr marL="698500" lvl="1" indent="-342900">
              <a:buFont typeface="+mj-lt"/>
              <a:buAutoNum type="arabicParenR" startAt="8"/>
            </a:pPr>
            <a:r>
              <a:rPr lang="ko-KR" altLang="en-US" dirty="0" err="1"/>
              <a:t>이클립스는</a:t>
            </a:r>
            <a:r>
              <a:rPr lang="ko-KR" altLang="en-US" dirty="0"/>
              <a:t> 해당 라이브러리를 로컬 </a:t>
            </a:r>
            <a:r>
              <a:rPr lang="ko-KR" altLang="en-US" dirty="0" err="1"/>
              <a:t>리포지터리에</a:t>
            </a:r>
            <a:r>
              <a:rPr lang="ko-KR" altLang="en-US" dirty="0"/>
              <a:t> 다운로드하고 프로젝트에서 참조할 수 있는 상태로 </a:t>
            </a:r>
            <a:r>
              <a:rPr lang="ko-KR" altLang="en-US" dirty="0" smtClean="0"/>
              <a:t>만듦</a:t>
            </a:r>
            <a:r>
              <a:rPr lang="en-US" altLang="ko-KR" dirty="0" smtClean="0"/>
              <a:t>. </a:t>
            </a:r>
            <a:r>
              <a:rPr lang="ko-KR" altLang="en-US" dirty="0"/>
              <a:t>다음과 같이 해당 라이브러리가 프로젝트의 </a:t>
            </a:r>
            <a:r>
              <a:rPr lang="en-US" altLang="ko-KR" dirty="0"/>
              <a:t>[Maven Dependencies]</a:t>
            </a:r>
            <a:r>
              <a:rPr lang="ko-KR" altLang="en-US" dirty="0"/>
              <a:t>에서 참조할 수 있도록 </a:t>
            </a:r>
            <a:r>
              <a:rPr lang="ko-KR" altLang="en-US" dirty="0" smtClean="0"/>
              <a:t>보임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7-2]</a:t>
            </a:r>
            <a:r>
              <a:rPr lang="ko-KR" altLang="en-US" dirty="0"/>
              <a:t>의 </a:t>
            </a:r>
            <a:r>
              <a:rPr lang="ko-KR" altLang="en-US" dirty="0" smtClean="0"/>
              <a:t>‘</a:t>
            </a:r>
            <a:r>
              <a:rPr lang="en-US" altLang="ko-KR" dirty="0" err="1" smtClean="0"/>
              <a:t>jstlExam.jsp</a:t>
            </a:r>
            <a:r>
              <a:rPr lang="en-US" altLang="ko-KR" dirty="0"/>
              <a:t>’</a:t>
            </a:r>
            <a:r>
              <a:rPr lang="ko-KR" altLang="en-US" dirty="0"/>
              <a:t>를 </a:t>
            </a:r>
            <a:r>
              <a:rPr lang="ko-KR" altLang="en-US" dirty="0" smtClean="0"/>
              <a:t>실행하여 정상적으로 </a:t>
            </a:r>
            <a:r>
              <a:rPr lang="ko-KR" altLang="en-US" dirty="0"/>
              <a:t>동작하는지 </a:t>
            </a:r>
            <a:r>
              <a:rPr lang="ko-KR" altLang="en-US" dirty="0" smtClean="0"/>
              <a:t>확인하기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8416" y="2813238"/>
            <a:ext cx="5847168" cy="3640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72554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21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액션 태그란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액션</a:t>
            </a:r>
            <a:r>
              <a:rPr lang="en-US" altLang="ko-KR" dirty="0" smtClean="0"/>
              <a:t>(Action) </a:t>
            </a:r>
            <a:r>
              <a:rPr lang="ko-KR" altLang="en-US" dirty="0" smtClean="0"/>
              <a:t>태그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JSP</a:t>
            </a:r>
            <a:r>
              <a:rPr lang="ko-KR" altLang="en-US" dirty="0"/>
              <a:t>에서 객체 생성과 공유</a:t>
            </a:r>
            <a:r>
              <a:rPr lang="en-US" altLang="ko-KR" dirty="0"/>
              <a:t>, </a:t>
            </a:r>
            <a:r>
              <a:rPr lang="ko-KR" altLang="en-US" dirty="0"/>
              <a:t>페이지 이동과 전달</a:t>
            </a:r>
            <a:r>
              <a:rPr lang="en-US" altLang="ko-KR" dirty="0"/>
              <a:t>, </a:t>
            </a:r>
            <a:r>
              <a:rPr lang="ko-KR" altLang="en-US" dirty="0"/>
              <a:t>태그 파일 작성 등에 필요한 기능을 제공하는 일종의 </a:t>
            </a:r>
            <a:r>
              <a:rPr lang="ko-KR" altLang="en-US" dirty="0" err="1"/>
              <a:t>커스텀</a:t>
            </a:r>
            <a:r>
              <a:rPr lang="ko-KR" altLang="en-US" dirty="0"/>
              <a:t>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표준 </a:t>
            </a:r>
            <a:r>
              <a:rPr lang="ko-KR" altLang="en-US" dirty="0"/>
              <a:t>액션이라고도 불리며 </a:t>
            </a:r>
            <a:r>
              <a:rPr lang="ko-KR" altLang="en-US" dirty="0" err="1"/>
              <a:t>커스텀</a:t>
            </a:r>
            <a:r>
              <a:rPr lang="ko-KR" altLang="en-US" dirty="0"/>
              <a:t> 태그 기반이지만 별도의 </a:t>
            </a:r>
            <a:r>
              <a:rPr lang="en-US" altLang="ko-KR" dirty="0" err="1"/>
              <a:t>taglib</a:t>
            </a:r>
            <a:r>
              <a:rPr lang="en-US" altLang="ko-KR" dirty="0"/>
              <a:t> </a:t>
            </a:r>
            <a:r>
              <a:rPr lang="ko-KR" altLang="en-US" dirty="0"/>
              <a:t>지시어 사용 없이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 err="1"/>
              <a:t>접두어를</a:t>
            </a:r>
            <a:r>
              <a:rPr lang="ko-KR" altLang="en-US" dirty="0"/>
              <a:t> </a:t>
            </a:r>
            <a:r>
              <a:rPr lang="ko-KR" altLang="en-US" dirty="0" smtClean="0"/>
              <a:t>사용함</a:t>
            </a:r>
            <a:endParaRPr lang="en-US" altLang="ko-KR" dirty="0"/>
          </a:p>
          <a:p>
            <a:pPr lvl="1"/>
            <a:r>
              <a:rPr lang="en-US" altLang="ko-KR" dirty="0" smtClean="0"/>
              <a:t>JSP</a:t>
            </a:r>
            <a:r>
              <a:rPr lang="ko-KR" altLang="en-US" dirty="0"/>
              <a:t>에서 프로그램적인 요소를 많이 구현하거나 컨트롤러로 활용할 때 </a:t>
            </a:r>
            <a:r>
              <a:rPr lang="ko-KR" altLang="en-US" dirty="0" smtClean="0"/>
              <a:t>유용함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JSP </a:t>
            </a:r>
            <a:r>
              <a:rPr lang="ko-KR" altLang="en-US" dirty="0" smtClean="0"/>
              <a:t>파일에서 </a:t>
            </a:r>
            <a:r>
              <a:rPr lang="ko-KR" altLang="en-US" dirty="0" err="1" smtClean="0"/>
              <a:t>커스텀</a:t>
            </a:r>
            <a:r>
              <a:rPr lang="ko-KR" altLang="en-US" dirty="0" smtClean="0"/>
              <a:t> 태그의 구조적인 특징을 살려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형태로 프로그램 요소를 처리할 수 있기 때문에 간편함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98" y="3933056"/>
            <a:ext cx="4597005" cy="21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5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액션 태그란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액션 태그의 종류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647" y="1412776"/>
            <a:ext cx="5056706" cy="239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1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ko-KR" altLang="en-US" dirty="0" smtClean="0"/>
              <a:t>빈</a:t>
            </a:r>
            <a:r>
              <a:rPr lang="en-US" altLang="ko-KR" dirty="0" smtClean="0"/>
              <a:t>(Java Bean)</a:t>
            </a:r>
          </a:p>
          <a:p>
            <a:pPr lvl="1"/>
            <a:r>
              <a:rPr lang="ko-KR" altLang="en-US" dirty="0" smtClean="0"/>
              <a:t>자바의 </a:t>
            </a:r>
            <a:r>
              <a:rPr lang="ko-KR" altLang="en-US" dirty="0"/>
              <a:t>재활용 가능한 컴포넌트 모델을 </a:t>
            </a:r>
            <a:r>
              <a:rPr lang="ko-KR" altLang="en-US" dirty="0" smtClean="0"/>
              <a:t>의미</a:t>
            </a:r>
            <a:r>
              <a:rPr lang="ko-KR" altLang="en-US" dirty="0"/>
              <a:t>함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/>
              <a:t>개발에만 국한된 개념이 아니며 </a:t>
            </a:r>
            <a:r>
              <a:rPr lang="en-US" altLang="ko-KR" dirty="0"/>
              <a:t>POJO</a:t>
            </a:r>
            <a:r>
              <a:rPr lang="ko-KR" altLang="en-US" dirty="0"/>
              <a:t>라고 하는 단순한 구조를 </a:t>
            </a:r>
            <a:r>
              <a:rPr lang="ko-KR" altLang="en-US" dirty="0" smtClean="0"/>
              <a:t>가짐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POJO(Plain </a:t>
            </a:r>
            <a:r>
              <a:rPr lang="en-US" altLang="ko-KR" dirty="0"/>
              <a:t>Old Java </a:t>
            </a:r>
            <a:r>
              <a:rPr lang="en-US" altLang="ko-KR" dirty="0" smtClean="0"/>
              <a:t>Object)</a:t>
            </a:r>
            <a:r>
              <a:rPr lang="en-US" altLang="ko-KR" dirty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특정 기술이나 프레임워크에 종속하지 않고 기본 </a:t>
            </a:r>
            <a:r>
              <a:rPr lang="ko-KR" altLang="en-US" dirty="0" err="1"/>
              <a:t>생성자와</a:t>
            </a:r>
            <a:r>
              <a:rPr lang="ko-KR" altLang="en-US" dirty="0"/>
              <a:t> 멤버 변수에 대한 </a:t>
            </a:r>
            <a:r>
              <a:rPr lang="en-US" altLang="ko-KR" dirty="0"/>
              <a:t>getter/setter </a:t>
            </a:r>
            <a:r>
              <a:rPr lang="ko-KR" altLang="en-US" dirty="0" err="1"/>
              <a:t>메서드를</a:t>
            </a:r>
            <a:r>
              <a:rPr lang="ko-KR" altLang="en-US" dirty="0"/>
              <a:t> 제공하고 직렬화할 수 있는 자바 클래스를 </a:t>
            </a:r>
            <a:r>
              <a:rPr lang="ko-KR" altLang="en-US" dirty="0" smtClean="0"/>
              <a:t>의미함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엔티티</a:t>
            </a:r>
            <a:r>
              <a:rPr lang="ko-KR" altLang="en-US" dirty="0" smtClean="0"/>
              <a:t> </a:t>
            </a:r>
            <a:r>
              <a:rPr lang="ko-KR" altLang="en-US" dirty="0"/>
              <a:t>클래스 혹은 </a:t>
            </a:r>
            <a:r>
              <a:rPr lang="en-US" altLang="ko-KR" dirty="0" smtClean="0"/>
              <a:t>DO(Data Object)</a:t>
            </a:r>
            <a:r>
              <a:rPr lang="ko-KR" altLang="en-US" dirty="0" smtClean="0"/>
              <a:t>는 </a:t>
            </a:r>
            <a:r>
              <a:rPr lang="ko-KR" altLang="en-US" dirty="0"/>
              <a:t>기본적으로 테이블 칼럼에 해당하는 </a:t>
            </a:r>
            <a:r>
              <a:rPr lang="en-US" altLang="ko-KR" dirty="0"/>
              <a:t>private </a:t>
            </a:r>
            <a:r>
              <a:rPr lang="ko-KR" altLang="en-US" dirty="0"/>
              <a:t>멤버 변수와 </a:t>
            </a:r>
            <a:r>
              <a:rPr lang="en-US" altLang="ko-KR" dirty="0"/>
              <a:t>getter/setter </a:t>
            </a:r>
            <a:r>
              <a:rPr lang="ko-KR" altLang="en-US" dirty="0" err="1"/>
              <a:t>메서드로</a:t>
            </a:r>
            <a:r>
              <a:rPr lang="ko-KR" altLang="en-US" dirty="0"/>
              <a:t> 구성할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자바 </a:t>
            </a:r>
            <a:r>
              <a:rPr lang="ko-KR" altLang="en-US" dirty="0"/>
              <a:t>빈 </a:t>
            </a:r>
            <a:r>
              <a:rPr lang="ko-KR" altLang="en-US" dirty="0" smtClean="0"/>
              <a:t>구조의 특징</a:t>
            </a:r>
            <a:endParaRPr lang="en-US" altLang="ko-KR" dirty="0"/>
          </a:p>
          <a:p>
            <a:pPr lvl="1"/>
            <a:r>
              <a:rPr lang="ko-KR" altLang="en-US" dirty="0" smtClean="0"/>
              <a:t>인자가 </a:t>
            </a:r>
            <a:r>
              <a:rPr lang="ko-KR" altLang="en-US" dirty="0"/>
              <a:t>없는 </a:t>
            </a:r>
            <a:r>
              <a:rPr lang="ko-KR" altLang="en-US" dirty="0" err="1"/>
              <a:t>생성자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smtClean="0"/>
              <a:t>구성됨</a:t>
            </a:r>
            <a:endParaRPr lang="en-US" altLang="ko-KR" dirty="0"/>
          </a:p>
          <a:p>
            <a:pPr lvl="1"/>
            <a:r>
              <a:rPr lang="ko-KR" altLang="en-US" dirty="0" smtClean="0"/>
              <a:t>파일 </a:t>
            </a:r>
            <a:r>
              <a:rPr lang="ko-KR" altLang="en-US" dirty="0"/>
              <a:t>혹은 네트워크를 통해 객체를 주고받을 수 있는 직렬화 구조가 </a:t>
            </a:r>
            <a:r>
              <a:rPr lang="ko-KR" altLang="en-US" dirty="0" smtClean="0"/>
              <a:t>가능함</a:t>
            </a:r>
            <a:endParaRPr lang="en-US" altLang="ko-KR" dirty="0"/>
          </a:p>
          <a:p>
            <a:pPr lvl="1"/>
            <a:r>
              <a:rPr lang="en-US" altLang="ko-KR" dirty="0" smtClean="0"/>
              <a:t>getter</a:t>
            </a:r>
            <a:r>
              <a:rPr lang="en-US" altLang="ko-KR" dirty="0"/>
              <a:t>, setter </a:t>
            </a:r>
            <a:r>
              <a:rPr lang="ko-KR" altLang="en-US" dirty="0" err="1"/>
              <a:t>메서드를</a:t>
            </a:r>
            <a:r>
              <a:rPr lang="ko-KR" altLang="en-US" dirty="0"/>
              <a:t> 통해 멤버 변수</a:t>
            </a:r>
            <a:r>
              <a:rPr lang="en-US" altLang="ko-KR" dirty="0"/>
              <a:t>(</a:t>
            </a:r>
            <a:r>
              <a:rPr lang="ko-KR" altLang="en-US" dirty="0"/>
              <a:t>속성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smtClean="0"/>
              <a:t>접근함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46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9570</TotalTime>
  <Words>2789</Words>
  <Application>Microsoft Office PowerPoint</Application>
  <PresentationFormat>화면 슬라이드 쇼(4:3)</PresentationFormat>
  <Paragraphs>397</Paragraphs>
  <Slides>66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6" baseType="lpstr">
      <vt:lpstr>굴림</vt:lpstr>
      <vt:lpstr>Arial</vt:lpstr>
      <vt:lpstr>맑은 고딕</vt:lpstr>
      <vt:lpstr>Wingdings</vt:lpstr>
      <vt:lpstr>Times New Roman</vt:lpstr>
      <vt:lpstr>HY견고딕</vt:lpstr>
      <vt:lpstr>Tahoma</vt:lpstr>
      <vt:lpstr>Arial Black</vt:lpstr>
      <vt:lpstr>함초롬돋움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액션 태그란?</vt:lpstr>
      <vt:lpstr>액션 태그란?</vt:lpstr>
      <vt:lpstr>자바 빈</vt:lpstr>
      <vt:lpstr>자바 빈</vt:lpstr>
      <vt:lpstr>useBean 액션</vt:lpstr>
      <vt:lpstr>useBean 액션</vt:lpstr>
      <vt:lpstr>useBean의 활용</vt:lpstr>
      <vt:lpstr>useBean의 활용</vt:lpstr>
      <vt:lpstr>include, forward 액션</vt:lpstr>
      <vt:lpstr>include, forward 액션</vt:lpstr>
      <vt:lpstr>include, forward 액션</vt:lpstr>
      <vt:lpstr>PowerPoint 프레젠테이션</vt:lpstr>
      <vt:lpstr>액션 종합 예제: 계산기 수현</vt:lpstr>
      <vt:lpstr>계산기 화면 구현</vt:lpstr>
      <vt:lpstr>자바 빈 객체 생성</vt:lpstr>
      <vt:lpstr>자바 빈 객체 생성</vt:lpstr>
      <vt:lpstr>useBean 액션으로 입력값 처리</vt:lpstr>
      <vt:lpstr>useBean 액션으로 입력값 처리</vt:lpstr>
      <vt:lpstr>PowerPoint 프레젠테이션</vt:lpstr>
      <vt:lpstr>커스텀 태그란?</vt:lpstr>
      <vt:lpstr>커스텀 태그란?</vt:lpstr>
      <vt:lpstr>EL이란?</vt:lpstr>
      <vt:lpstr>EL이란?</vt:lpstr>
      <vt:lpstr>EL이란?</vt:lpstr>
      <vt:lpstr>EL이란?</vt:lpstr>
      <vt:lpstr>EL이란?</vt:lpstr>
      <vt:lpstr>PowerPoint 프레젠테이션</vt:lpstr>
      <vt:lpstr>JSTL이란?</vt:lpstr>
      <vt:lpstr>JSTL 라이브러리 설치</vt:lpstr>
      <vt:lpstr>JSTL 라이브러리 설치</vt:lpstr>
      <vt:lpstr>core 라이브러리</vt:lpstr>
      <vt:lpstr>core 라이브러리</vt:lpstr>
      <vt:lpstr>core 라이브러리</vt:lpstr>
      <vt:lpstr>core 라이브러리</vt:lpstr>
      <vt:lpstr>PowerPoint 프레젠테이션</vt:lpstr>
      <vt:lpstr>JSP 생성</vt:lpstr>
      <vt:lpstr>JSP 생성</vt:lpstr>
      <vt:lpstr>&lt;c:set&gt;, &lt;c:out&gt;</vt:lpstr>
      <vt:lpstr>&lt;c:set&gt;, &lt;c:out&gt;</vt:lpstr>
      <vt:lpstr>&lt;c:set&gt;, &lt;c:out&gt;</vt:lpstr>
      <vt:lpstr>&lt;c:forEach&gt;</vt:lpstr>
      <vt:lpstr>&lt;c:if&gt;</vt:lpstr>
      <vt:lpstr>&lt;c:choose&gt;, &lt;c:when&gt;, &lt;c:otherwise&gt;</vt:lpstr>
      <vt:lpstr>&lt;c:forTokens&gt;</vt:lpstr>
      <vt:lpstr>&lt;c:forTokens&gt;</vt:lpstr>
      <vt:lpstr>&lt;c:forTokens&gt;</vt:lpstr>
      <vt:lpstr>PowerPoint 프레젠테이션</vt:lpstr>
      <vt:lpstr>빌드 도구</vt:lpstr>
      <vt:lpstr>Maven과 Gradle</vt:lpstr>
      <vt:lpstr>리포지터리</vt:lpstr>
      <vt:lpstr>리포지터리</vt:lpstr>
      <vt:lpstr>이클립스 Maven 설정</vt:lpstr>
      <vt:lpstr>이클립스 Maven 설정</vt:lpstr>
      <vt:lpstr>이클립스 Maven 설정</vt:lpstr>
      <vt:lpstr>이클립스 Maven 설정</vt:lpstr>
      <vt:lpstr>이클립스 Maven 설정</vt:lpstr>
      <vt:lpstr>이클립스 Maven 설정</vt:lpstr>
      <vt:lpstr>이클립스 Maven 설정</vt:lpstr>
      <vt:lpstr>이클립스 Maven 설정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acauser2</cp:lastModifiedBy>
  <cp:revision>1713</cp:revision>
  <dcterms:created xsi:type="dcterms:W3CDTF">2012-07-11T10:23:22Z</dcterms:created>
  <dcterms:modified xsi:type="dcterms:W3CDTF">2021-09-09T09:22:13Z</dcterms:modified>
</cp:coreProperties>
</file>